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7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68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8" autoAdjust="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780" y="120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9DC4D-5124-4984-A2E3-3BDC70A59EB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B9CB-597C-4F3C-838A-C33EB2606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63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E97B1-54F7-DFAD-4B6A-ACF0020B2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8756D16-58AE-FEFA-EC1B-38050716B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BE89AA1-9B58-BD91-EF4E-8C3CCD125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0BE82F-37D6-0120-F90D-B067E7A6F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764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25D82-179D-BE70-A309-3FF15E0CF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08FCF3C-5995-87CD-0EEB-9118799DF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112DF17-36FE-550B-6A59-6D9C08B8D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1F2A5D-BB91-2AEC-2B8D-F40C4EFDC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04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523EF-E9DA-A0FA-3A42-55A6F1D80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9BAE909-A3C7-966D-2D0C-1CAC49A76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969062-84A7-6B87-9277-61458251E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608BF0-8E3C-20E6-FF77-D91CCD9DF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235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EBE6F-8094-63AC-3E63-BA3DBC241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150EC4-6622-C1BF-DB0E-DF11F4464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16DB168-8B0C-8667-C56B-DE821FAC4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55FCAD-F8DE-D041-991E-68D30D5F4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029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D2DDE-BDA6-A83B-8645-3D20BD96C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F2ABB77-D8B3-B071-529B-BEE4DF511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3178788-B6E3-6058-D3CF-EBE75CF1E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FC8C34-D1E2-EDCF-C278-67092359D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930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BE8BA-BE9A-CFF3-9049-8C2022300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996F4C0-D65D-4CD5-7117-B9D798004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BFD0CF8-46D0-47EA-D347-C3C0C3E5B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B31367-24D3-982F-2509-13FB04002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572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60E6D-73D7-3ED1-B418-5ABF41E63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D6AD8AA-FC31-4E48-EE19-F75E4A9FA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4A4AA60-BEFA-D59D-6014-C54A36439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11054D-5E79-9E36-BE2D-B7E2B9002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007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8028C-A358-14CA-CDCF-1E9B32730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B2E5867-C199-CD76-7204-387A3EDF8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C55C979-CA01-54FE-03F1-BFFED5AD3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419759-285F-EA41-729B-52B64A656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888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CC0CC-37CD-A783-1E0F-05AAB820C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12E0ADC-421A-9EF1-12AF-FDA09AA14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1C5F0FB-75B1-95B4-D794-0AD3AADF2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281B9F-2B6B-87B2-62A0-85F571BC9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986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125A8-C67F-96A8-E272-2B093FA55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273F9EF-AAEE-D0EC-657B-0494E4575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C5B1566-A244-2F49-82DF-42233A12F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A2149F-0265-AD97-8C41-D7EDDAD2F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580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56FB6-EA41-6A67-B134-1823A0DE1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3162CC4-20FD-DC6C-1177-7EF980762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93B7E02-BE96-BB87-5E35-F25FEA15B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2FB90C-45C4-A2FD-C36D-8BF9DC421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38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244BE-8C40-0C5E-79D2-C1031C7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B238B6A-351D-7A09-BF2F-0619B08A5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ED53A2C-241D-1E7F-7005-355A1AE42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C8EDA9-B34A-0BF6-7077-B28C19F28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13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E3B50-7B1D-BD4B-8AB1-215C06C5E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2981FA0-EA79-0074-0D54-2F1B98219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37596E3-DE5A-1420-3E7B-13A160760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8FA789-431E-3383-6DBB-E44BDBB8F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82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96339-C43C-0739-86FE-F7ED30282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0F5F30B-3286-0195-619A-2AAD5B84C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741E2F0-D10B-0A00-5C02-89ACB2264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6A011E-BE39-71D2-E803-C807324D1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6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54EB5-942A-56AA-338E-6ADB4E0B8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564B823-A908-5964-163E-AE8BB767A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B1DFAA-B67E-C9D2-6987-EAEEBBDAA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7662B-9437-6973-CB40-40C148AEB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11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0103F-0BF2-115F-D2CC-702476D25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59B2118-0E7B-543E-5935-7B9A85BE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91C83A-45C2-4940-B762-A049B21DC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EE9BE4-DA8B-21C6-0966-813E31002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72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775A-66E4-0D4F-AAB1-45E6DF23F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364E6B-E6F3-B099-EC15-F582A193C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055659C-880E-307D-3014-D23D94079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C30E33-DF4C-772E-7E21-201BD973B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726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2B727-B3C4-D96C-5BC0-16A920D8F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D8C81E3-3905-F1C2-9A2F-DACC76C42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8D3EC54-F9DF-B6EC-2E0B-4ECEE398A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C36827-B38B-8C3A-6417-2344E7B7F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88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5ED62-8EB9-F17E-DD6E-4DDF0782F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9644BFF-61A7-4392-76C3-EEC77C120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A543FC7-45DE-7EA4-AE10-0520B1AA8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59E523-56D4-E300-5D8F-E71B80648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B9CB-597C-4F3C-838A-C33EB260609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9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8C729-D282-CA67-042C-EFAB1A90C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70A286-82BA-07C6-CAA1-527293BC0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570592-6EA9-5837-92AC-DED912D0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F944-B7B3-4141-A521-4783639E58D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5FEC21-2CBC-9FD8-7120-4E0713D3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8E6BC-2DDE-B681-0302-1C84174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307-F3C5-4B0E-996C-3C0750F1A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37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59C1E-ECFE-0BEC-C99A-FBF804B9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C74458-9910-54DD-4DD8-39EF3773B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0536CA-1C5A-793D-00C0-92EFFF32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F944-B7B3-4141-A521-4783639E58D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DE811-F83D-2C00-C354-252608D2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2A7675-BA91-2397-69BC-4D101EA8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307-F3C5-4B0E-996C-3C0750F1A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63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B443EE-3B59-2216-6F37-387F52425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DE6234-60CD-1EF0-B3F7-323AE027A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BB5CE1-8FB7-16F8-8C3B-5F05EC05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F944-B7B3-4141-A521-4783639E58D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4A28CA-067F-1AD9-2998-EA7C131B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EE8174-7CB7-837E-A958-72A6A8E9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307-F3C5-4B0E-996C-3C0750F1A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83312-8B39-CF72-65ED-BE2EBD83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F6A577-09D3-6BA6-820C-D066F7BD6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9EE574-61D7-CB7B-7192-9E6720C4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F944-B7B3-4141-A521-4783639E58D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752AD6-7A09-1007-A00B-D8101981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2772D9-6467-6485-2DA1-A2E1A335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307-F3C5-4B0E-996C-3C0750F1A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47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85331-4F06-F752-44E9-BA5EB5DB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B848D0-92DD-B161-8342-2B7F8CD04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01B944-93C8-643E-BD0A-0EDABC9B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F944-B7B3-4141-A521-4783639E58D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38BBA3-2D2A-E6DC-D3D5-7A18141D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226417-A866-1E09-7620-62F05B74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307-F3C5-4B0E-996C-3C0750F1A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F7C75-ABE0-D472-9B77-5E037A91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6C5A16-C36B-B922-6B41-86ACFE39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FD696E-529C-6151-7065-F941965CA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3DCFDD-6256-8772-E167-58BDB242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F944-B7B3-4141-A521-4783639E58D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11752A-30F3-572C-AB26-FB187A59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E69909-ED0E-CBE5-95A4-8AEF8933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307-F3C5-4B0E-996C-3C0750F1A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7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4269F-A174-0981-C69A-232BAA81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A3A3E7-A9BC-730A-19CE-48F1465CC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90B78D-4C75-90AF-4440-7E4E678C1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353BAA-928E-62AD-FF43-637427E23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F4D1E1-7774-04F2-FEC4-AB6D9AD1B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7497F1-BD7F-CA37-72EF-E152661A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F944-B7B3-4141-A521-4783639E58D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17B8E91-4548-F14D-A2F8-B0CB08AB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E56E77-6C51-4C74-2812-22797890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307-F3C5-4B0E-996C-3C0750F1A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41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E95C3-666E-4EFA-C947-3D76153A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848D7E7-624A-0EDE-92F3-ACD725B4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F944-B7B3-4141-A521-4783639E58D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833E4B-3868-815D-DAA3-EFA58934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E4554A-D7C4-17FB-DF00-F5A4FA11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307-F3C5-4B0E-996C-3C0750F1A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9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8A595B-3A51-6AA2-62B8-E4023132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F944-B7B3-4141-A521-4783639E58D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F9570C-AA35-6DFB-F804-D4C646DC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02A448-2881-A863-EB84-2140533F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307-F3C5-4B0E-996C-3C0750F1A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1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19AF6-554E-8790-A38D-BAD21523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5439E8-ADFC-43C2-1D66-B3BEF828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A80A20-6155-07BF-D7B0-7B8888B42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2A2500-F0B7-9AAB-B1AF-6F54C952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F944-B7B3-4141-A521-4783639E58D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05B3BE-A1C9-699C-7AEB-375642C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254AE7-F516-59F2-EC82-5A0D90CD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307-F3C5-4B0E-996C-3C0750F1A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6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FAFCD-65FF-26EE-169D-35B8441E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37EDF5-3532-3284-6BCD-D9B9956BD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62C6FF-CD2E-7560-A53B-3E5845530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5F41D6-C6B3-1945-7694-AEEAD5A3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F944-B7B3-4141-A521-4783639E58D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00A89A-3409-A1F1-E7B1-88F7141D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E20055-2C34-0C3F-18F6-003A677B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307-F3C5-4B0E-996C-3C0750F1A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29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AF5F236-683A-AF6C-1451-E91332C5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277E4D-77BB-7550-5920-374C29D3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1AEF02-748B-2A7D-B3EC-16AD1C16F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96F944-B7B3-4141-A521-4783639E58DB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62EA4B-E8CD-0FA3-D865-28F9DDBA2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526528-7750-E272-B6B2-5924876D0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A3F307-F3C5-4B0E-996C-3C0750F1A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66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0.png"/><Relationship Id="rId18" Type="http://schemas.openxmlformats.org/officeDocument/2006/relationships/image" Target="cid:_2_09259BE8092598D8003321DDC1257DCF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127.jpeg"/><Relationship Id="rId7" Type="http://schemas.openxmlformats.org/officeDocument/2006/relationships/image" Target="../media/image115.tiff"/><Relationship Id="rId12" Type="http://schemas.openxmlformats.org/officeDocument/2006/relationships/image" Target="cid:image001.png@01D04D28.0BF1A200" TargetMode="External"/><Relationship Id="rId17" Type="http://schemas.openxmlformats.org/officeDocument/2006/relationships/image" Target="../media/image124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3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2.png"/><Relationship Id="rId10" Type="http://schemas.openxmlformats.org/officeDocument/2006/relationships/image" Target="../media/image118.png"/><Relationship Id="rId19" Type="http://schemas.openxmlformats.org/officeDocument/2006/relationships/image" Target="../media/image125.png"/><Relationship Id="rId4" Type="http://schemas.openxmlformats.org/officeDocument/2006/relationships/image" Target="../media/image4.png"/><Relationship Id="rId9" Type="http://schemas.openxmlformats.org/officeDocument/2006/relationships/image" Target="../media/image117.png"/><Relationship Id="rId14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3.jpg"/><Relationship Id="rId7" Type="http://schemas.openxmlformats.org/officeDocument/2006/relationships/image" Target="../media/image94.gif"/><Relationship Id="rId12" Type="http://schemas.openxmlformats.org/officeDocument/2006/relationships/image" Target="../media/image126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berbank.cz/OBK_webp/OBK/oberbank_cz/index.jsp" TargetMode="External"/><Relationship Id="rId11" Type="http://schemas.openxmlformats.org/officeDocument/2006/relationships/image" Target="../media/image131.png"/><Relationship Id="rId5" Type="http://schemas.openxmlformats.org/officeDocument/2006/relationships/image" Target="../media/image93.jpeg"/><Relationship Id="rId15" Type="http://schemas.openxmlformats.org/officeDocument/2006/relationships/image" Target="../media/image134.png"/><Relationship Id="rId10" Type="http://schemas.openxmlformats.org/officeDocument/2006/relationships/image" Target="../media/image130.png"/><Relationship Id="rId19" Type="http://schemas.openxmlformats.org/officeDocument/2006/relationships/image" Target="../media/image138.png"/><Relationship Id="rId4" Type="http://schemas.openxmlformats.org/officeDocument/2006/relationships/image" Target="../media/image4.png"/><Relationship Id="rId9" Type="http://schemas.openxmlformats.org/officeDocument/2006/relationships/image" Target="../media/image129.png"/><Relationship Id="rId14" Type="http://schemas.openxmlformats.org/officeDocument/2006/relationships/image" Target="../media/image1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gif"/><Relationship Id="rId13" Type="http://schemas.openxmlformats.org/officeDocument/2006/relationships/image" Target="../media/image136.png"/><Relationship Id="rId18" Type="http://schemas.openxmlformats.org/officeDocument/2006/relationships/image" Target="../media/image149.jpeg"/><Relationship Id="rId3" Type="http://schemas.openxmlformats.org/officeDocument/2006/relationships/image" Target="../media/image3.jpg"/><Relationship Id="rId21" Type="http://schemas.openxmlformats.org/officeDocument/2006/relationships/image" Target="../media/image152.png"/><Relationship Id="rId7" Type="http://schemas.openxmlformats.org/officeDocument/2006/relationships/hyperlink" Target="http://www.oberbank.cz/OBK_webp/OBK/oberbank_cz/index.jsp" TargetMode="External"/><Relationship Id="rId12" Type="http://schemas.openxmlformats.org/officeDocument/2006/relationships/image" Target="../media/image144.png"/><Relationship Id="rId17" Type="http://schemas.openxmlformats.org/officeDocument/2006/relationships/image" Target="../media/image14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7.png"/><Relationship Id="rId20" Type="http://schemas.openxmlformats.org/officeDocument/2006/relationships/image" Target="../media/image1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11" Type="http://schemas.openxmlformats.org/officeDocument/2006/relationships/image" Target="../media/image143.png"/><Relationship Id="rId5" Type="http://schemas.openxmlformats.org/officeDocument/2006/relationships/image" Target="../media/image140.png"/><Relationship Id="rId15" Type="http://schemas.openxmlformats.org/officeDocument/2006/relationships/image" Target="../media/image146.png"/><Relationship Id="rId10" Type="http://schemas.openxmlformats.org/officeDocument/2006/relationships/image" Target="../media/image142.jpeg"/><Relationship Id="rId19" Type="http://schemas.openxmlformats.org/officeDocument/2006/relationships/image" Target="../media/image150.png"/><Relationship Id="rId4" Type="http://schemas.openxmlformats.org/officeDocument/2006/relationships/image" Target="../media/image4.png"/><Relationship Id="rId9" Type="http://schemas.openxmlformats.org/officeDocument/2006/relationships/image" Target="../media/image141.jpeg"/><Relationship Id="rId14" Type="http://schemas.openxmlformats.org/officeDocument/2006/relationships/image" Target="../media/image1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13" Type="http://schemas.openxmlformats.org/officeDocument/2006/relationships/hyperlink" Target="http://centrum.sk/" TargetMode="External"/><Relationship Id="rId18" Type="http://schemas.openxmlformats.org/officeDocument/2006/relationships/hyperlink" Target="http://www.oberbank.cz/OBK_webp/OBK/oberbank_cz/index.jsp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161.png"/><Relationship Id="rId7" Type="http://schemas.openxmlformats.org/officeDocument/2006/relationships/image" Target="../media/image112.png"/><Relationship Id="rId12" Type="http://schemas.openxmlformats.org/officeDocument/2006/relationships/image" Target="../media/image134.png"/><Relationship Id="rId17" Type="http://schemas.openxmlformats.org/officeDocument/2006/relationships/image" Target="../media/image93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7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158.png"/><Relationship Id="rId5" Type="http://schemas.openxmlformats.org/officeDocument/2006/relationships/image" Target="../media/image153.jpeg"/><Relationship Id="rId15" Type="http://schemas.openxmlformats.org/officeDocument/2006/relationships/image" Target="../media/image146.png"/><Relationship Id="rId10" Type="http://schemas.openxmlformats.org/officeDocument/2006/relationships/image" Target="../media/image157.jpeg"/><Relationship Id="rId19" Type="http://schemas.openxmlformats.org/officeDocument/2006/relationships/image" Target="../media/image94.gif"/><Relationship Id="rId4" Type="http://schemas.openxmlformats.org/officeDocument/2006/relationships/image" Target="../media/image4.png"/><Relationship Id="rId9" Type="http://schemas.openxmlformats.org/officeDocument/2006/relationships/image" Target="../media/image156.png"/><Relationship Id="rId14" Type="http://schemas.openxmlformats.org/officeDocument/2006/relationships/image" Target="../media/image159.png"/><Relationship Id="rId22" Type="http://schemas.openxmlformats.org/officeDocument/2006/relationships/image" Target="../media/image1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gif"/><Relationship Id="rId13" Type="http://schemas.openxmlformats.org/officeDocument/2006/relationships/image" Target="../media/image166.png"/><Relationship Id="rId18" Type="http://schemas.openxmlformats.org/officeDocument/2006/relationships/image" Target="../media/image146.png"/><Relationship Id="rId3" Type="http://schemas.openxmlformats.org/officeDocument/2006/relationships/image" Target="../media/image3.jpg"/><Relationship Id="rId21" Type="http://schemas.openxmlformats.org/officeDocument/2006/relationships/image" Target="../media/image172.png"/><Relationship Id="rId7" Type="http://schemas.openxmlformats.org/officeDocument/2006/relationships/hyperlink" Target="http://www.oberbank.cz/OBK_webp/OBK/oberbank_cz/index.jsp" TargetMode="External"/><Relationship Id="rId12" Type="http://schemas.openxmlformats.org/officeDocument/2006/relationships/image" Target="../media/image141.jpeg"/><Relationship Id="rId17" Type="http://schemas.openxmlformats.org/officeDocument/2006/relationships/image" Target="../media/image170.gi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9.png"/><Relationship Id="rId20" Type="http://schemas.openxmlformats.org/officeDocument/2006/relationships/image" Target="../media/image1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11" Type="http://schemas.openxmlformats.org/officeDocument/2006/relationships/image" Target="../media/image165.png"/><Relationship Id="rId5" Type="http://schemas.openxmlformats.org/officeDocument/2006/relationships/image" Target="../media/image153.jpeg"/><Relationship Id="rId15" Type="http://schemas.openxmlformats.org/officeDocument/2006/relationships/image" Target="../media/image168.emf"/><Relationship Id="rId23" Type="http://schemas.openxmlformats.org/officeDocument/2006/relationships/image" Target="../media/image174.jpeg"/><Relationship Id="rId10" Type="http://schemas.openxmlformats.org/officeDocument/2006/relationships/image" Target="../media/image164.png"/><Relationship Id="rId19" Type="http://schemas.openxmlformats.org/officeDocument/2006/relationships/image" Target="../media/image147.png"/><Relationship Id="rId4" Type="http://schemas.openxmlformats.org/officeDocument/2006/relationships/image" Target="../media/image4.png"/><Relationship Id="rId9" Type="http://schemas.openxmlformats.org/officeDocument/2006/relationships/image" Target="../media/image163.jpeg"/><Relationship Id="rId14" Type="http://schemas.openxmlformats.org/officeDocument/2006/relationships/image" Target="../media/image167.jpeg"/><Relationship Id="rId22" Type="http://schemas.openxmlformats.org/officeDocument/2006/relationships/image" Target="../media/image1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gif"/><Relationship Id="rId13" Type="http://schemas.openxmlformats.org/officeDocument/2006/relationships/image" Target="../media/image179.png"/><Relationship Id="rId18" Type="http://schemas.openxmlformats.org/officeDocument/2006/relationships/image" Target="../media/image182.jpeg"/><Relationship Id="rId3" Type="http://schemas.openxmlformats.org/officeDocument/2006/relationships/image" Target="../media/image3.jpg"/><Relationship Id="rId21" Type="http://schemas.openxmlformats.org/officeDocument/2006/relationships/image" Target="../media/image184.gif"/><Relationship Id="rId7" Type="http://schemas.openxmlformats.org/officeDocument/2006/relationships/hyperlink" Target="http://www.oberbank.cz/OBK_webp/OBK/oberbank_cz/index.jsp" TargetMode="External"/><Relationship Id="rId12" Type="http://schemas.openxmlformats.org/officeDocument/2006/relationships/image" Target="../media/image178.png"/><Relationship Id="rId17" Type="http://schemas.openxmlformats.org/officeDocument/2006/relationships/image" Target="../media/image181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www.eltodo.cz/" TargetMode="External"/><Relationship Id="rId20" Type="http://schemas.openxmlformats.org/officeDocument/2006/relationships/hyperlink" Target="http://www.damco.cz/web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11" Type="http://schemas.openxmlformats.org/officeDocument/2006/relationships/image" Target="../media/image177.png"/><Relationship Id="rId5" Type="http://schemas.openxmlformats.org/officeDocument/2006/relationships/image" Target="../media/image93.jpeg"/><Relationship Id="rId15" Type="http://schemas.openxmlformats.org/officeDocument/2006/relationships/image" Target="../media/image180.png"/><Relationship Id="rId10" Type="http://schemas.openxmlformats.org/officeDocument/2006/relationships/image" Target="../media/image176.png"/><Relationship Id="rId19" Type="http://schemas.openxmlformats.org/officeDocument/2006/relationships/image" Target="../media/image183.png"/><Relationship Id="rId4" Type="http://schemas.openxmlformats.org/officeDocument/2006/relationships/image" Target="../media/image4.png"/><Relationship Id="rId9" Type="http://schemas.openxmlformats.org/officeDocument/2006/relationships/hyperlink" Target="http://www.vcpag.com/257_DE-VCPAG.5B4F33021f4adc40a947b65e342b123ce5ebdb" TargetMode="External"/><Relationship Id="rId14" Type="http://schemas.openxmlformats.org/officeDocument/2006/relationships/hyperlink" Target="http://www.kovosrot-alba.cz/" TargetMode="External"/><Relationship Id="rId22" Type="http://schemas.openxmlformats.org/officeDocument/2006/relationships/image" Target="../media/image1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cpag.com/257_DE-VCPAG.5B4F33021f4adc40a947b65e342b123ce5ebdb" TargetMode="External"/><Relationship Id="rId13" Type="http://schemas.openxmlformats.org/officeDocument/2006/relationships/image" Target="../media/image191.png"/><Relationship Id="rId18" Type="http://schemas.openxmlformats.org/officeDocument/2006/relationships/image" Target="../media/image196.png"/><Relationship Id="rId3" Type="http://schemas.openxmlformats.org/officeDocument/2006/relationships/image" Target="../media/image3.jpg"/><Relationship Id="rId21" Type="http://schemas.openxmlformats.org/officeDocument/2006/relationships/image" Target="../media/image198.jpeg"/><Relationship Id="rId7" Type="http://schemas.openxmlformats.org/officeDocument/2006/relationships/image" Target="../media/image187.jpeg"/><Relationship Id="rId12" Type="http://schemas.openxmlformats.org/officeDocument/2006/relationships/image" Target="../media/image190.png"/><Relationship Id="rId17" Type="http://schemas.openxmlformats.org/officeDocument/2006/relationships/image" Target="../media/image19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94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jpeg"/><Relationship Id="rId11" Type="http://schemas.openxmlformats.org/officeDocument/2006/relationships/image" Target="../media/image189.png"/><Relationship Id="rId5" Type="http://schemas.openxmlformats.org/officeDocument/2006/relationships/image" Target="../media/image182.jpeg"/><Relationship Id="rId15" Type="http://schemas.openxmlformats.org/officeDocument/2006/relationships/image" Target="../media/image193.jpeg"/><Relationship Id="rId10" Type="http://schemas.openxmlformats.org/officeDocument/2006/relationships/image" Target="../media/image188.png"/><Relationship Id="rId19" Type="http://schemas.openxmlformats.org/officeDocument/2006/relationships/image" Target="../media/image197.png"/><Relationship Id="rId4" Type="http://schemas.openxmlformats.org/officeDocument/2006/relationships/image" Target="../media/image4.png"/><Relationship Id="rId9" Type="http://schemas.openxmlformats.org/officeDocument/2006/relationships/image" Target="../media/image176.png"/><Relationship Id="rId14" Type="http://schemas.openxmlformats.org/officeDocument/2006/relationships/image" Target="../media/image192.png"/><Relationship Id="rId22" Type="http://schemas.openxmlformats.org/officeDocument/2006/relationships/image" Target="../media/image1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jpeg"/><Relationship Id="rId3" Type="http://schemas.openxmlformats.org/officeDocument/2006/relationships/image" Target="../media/image3.jp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10" Type="http://schemas.openxmlformats.org/officeDocument/2006/relationships/image" Target="../media/image204.png"/><Relationship Id="rId4" Type="http://schemas.openxmlformats.org/officeDocument/2006/relationships/image" Target="../media/image4.png"/><Relationship Id="rId9" Type="http://schemas.openxmlformats.org/officeDocument/2006/relationships/image" Target="../media/image20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fif"/><Relationship Id="rId18" Type="http://schemas.openxmlformats.org/officeDocument/2006/relationships/image" Target="../media/image36.png"/><Relationship Id="rId3" Type="http://schemas.openxmlformats.org/officeDocument/2006/relationships/image" Target="../media/image3.jp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sv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2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3.jp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jp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pn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22.png"/><Relationship Id="rId18" Type="http://schemas.openxmlformats.org/officeDocument/2006/relationships/image" Target="../media/image73.png"/><Relationship Id="rId3" Type="http://schemas.openxmlformats.org/officeDocument/2006/relationships/image" Target="../media/image3.jpg"/><Relationship Id="rId21" Type="http://schemas.openxmlformats.org/officeDocument/2006/relationships/image" Target="../media/image76.gif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1.pn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57.png"/><Relationship Id="rId5" Type="http://schemas.openxmlformats.org/officeDocument/2006/relationships/image" Target="../media/image62.jpeg"/><Relationship Id="rId15" Type="http://schemas.openxmlformats.org/officeDocument/2006/relationships/image" Target="../media/image70.png"/><Relationship Id="rId10" Type="http://schemas.openxmlformats.org/officeDocument/2006/relationships/image" Target="../media/image67.png"/><Relationship Id="rId19" Type="http://schemas.openxmlformats.org/officeDocument/2006/relationships/image" Target="../media/image74.png"/><Relationship Id="rId4" Type="http://schemas.openxmlformats.org/officeDocument/2006/relationships/image" Target="../media/image4.png"/><Relationship Id="rId9" Type="http://schemas.openxmlformats.org/officeDocument/2006/relationships/image" Target="../media/image66.png"/><Relationship Id="rId1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png"/><Relationship Id="rId18" Type="http://schemas.openxmlformats.org/officeDocument/2006/relationships/image" Target="../media/image85.emf"/><Relationship Id="rId3" Type="http://schemas.openxmlformats.org/officeDocument/2006/relationships/image" Target="../media/image3.jpg"/><Relationship Id="rId7" Type="http://schemas.openxmlformats.org/officeDocument/2006/relationships/image" Target="../media/image22.png"/><Relationship Id="rId12" Type="http://schemas.openxmlformats.org/officeDocument/2006/relationships/image" Target="../media/image81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0.png"/><Relationship Id="rId5" Type="http://schemas.openxmlformats.org/officeDocument/2006/relationships/image" Target="../media/image77.png"/><Relationship Id="rId15" Type="http://schemas.openxmlformats.org/officeDocument/2006/relationships/image" Target="../media/image84.png"/><Relationship Id="rId10" Type="http://schemas.openxmlformats.org/officeDocument/2006/relationships/image" Target="../media/image57.png"/><Relationship Id="rId19" Type="http://schemas.openxmlformats.org/officeDocument/2006/relationships/image" Target="../media/image86.png"/><Relationship Id="rId4" Type="http://schemas.openxmlformats.org/officeDocument/2006/relationships/image" Target="../media/image4.png"/><Relationship Id="rId9" Type="http://schemas.openxmlformats.org/officeDocument/2006/relationships/image" Target="../media/image56.png"/><Relationship Id="rId1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92.png"/><Relationship Id="rId18" Type="http://schemas.openxmlformats.org/officeDocument/2006/relationships/image" Target="../media/image96.png"/><Relationship Id="rId3" Type="http://schemas.openxmlformats.org/officeDocument/2006/relationships/image" Target="../media/image3.jpg"/><Relationship Id="rId21" Type="http://schemas.openxmlformats.org/officeDocument/2006/relationships/image" Target="../media/image99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17" Type="http://schemas.openxmlformats.org/officeDocument/2006/relationships/image" Target="../media/image95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4.gif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22.png"/><Relationship Id="rId5" Type="http://schemas.openxmlformats.org/officeDocument/2006/relationships/image" Target="../media/image80.png"/><Relationship Id="rId15" Type="http://schemas.openxmlformats.org/officeDocument/2006/relationships/hyperlink" Target="http://www.oberbank.cz/OBK_webp/OBK/oberbank_cz/index.jsp" TargetMode="External"/><Relationship Id="rId10" Type="http://schemas.openxmlformats.org/officeDocument/2006/relationships/image" Target="../media/image90.jpeg"/><Relationship Id="rId19" Type="http://schemas.openxmlformats.org/officeDocument/2006/relationships/image" Target="../media/image97.png"/><Relationship Id="rId4" Type="http://schemas.openxmlformats.org/officeDocument/2006/relationships/image" Target="../media/image4.png"/><Relationship Id="rId9" Type="http://schemas.openxmlformats.org/officeDocument/2006/relationships/image" Target="../media/image89.gif"/><Relationship Id="rId14" Type="http://schemas.openxmlformats.org/officeDocument/2006/relationships/image" Target="../media/image9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3.jpg"/><Relationship Id="rId21" Type="http://schemas.openxmlformats.org/officeDocument/2006/relationships/image" Target="../media/image87.png"/><Relationship Id="rId7" Type="http://schemas.openxmlformats.org/officeDocument/2006/relationships/image" Target="../media/image22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9.png"/><Relationship Id="rId20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100.jpeg"/><Relationship Id="rId15" Type="http://schemas.openxmlformats.org/officeDocument/2006/relationships/image" Target="../media/image108.jpe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4.png"/><Relationship Id="rId9" Type="http://schemas.openxmlformats.org/officeDocument/2006/relationships/image" Target="../media/image80.png"/><Relationship Id="rId14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72DFE-2B18-57CC-917D-9E87AEB73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Nadpis 185">
            <a:extLst>
              <a:ext uri="{FF2B5EF4-FFF2-40B4-BE49-F238E27FC236}">
                <a16:creationId xmlns:a16="http://schemas.microsoft.com/office/drawing/2014/main" id="{DC3F5BFB-8CE1-E8E7-21A0-1872E8464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53" y="4833752"/>
            <a:ext cx="9144000" cy="988825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chemeClr val="bg1"/>
                </a:solidFill>
                <a:latin typeface="Museo Sans 700" panose="02000000000000000000" pitchFamily="50" charset="-18"/>
              </a:rPr>
              <a:t>REFERENCE</a:t>
            </a:r>
          </a:p>
        </p:txBody>
      </p:sp>
      <p:pic>
        <p:nvPicPr>
          <p:cNvPr id="188" name="Obrázek 187" descr="Obsah obrázku Písmo, text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7E090B30-B417-5645-3621-31CA87EB5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2" y="862494"/>
            <a:ext cx="3603237" cy="64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5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1C083-BC74-9E3B-DDF0-FA71DA6B7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951F5-E275-D9F1-8C4F-86C9741D1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DAA59002-CBBD-D1E7-75D6-48E89C931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67" name="Skupina 66">
            <a:extLst>
              <a:ext uri="{FF2B5EF4-FFF2-40B4-BE49-F238E27FC236}">
                <a16:creationId xmlns:a16="http://schemas.microsoft.com/office/drawing/2014/main" id="{B1736F52-D9FA-3108-15B7-7E81A6DAE940}"/>
              </a:ext>
            </a:extLst>
          </p:cNvPr>
          <p:cNvGrpSpPr/>
          <p:nvPr/>
        </p:nvGrpSpPr>
        <p:grpSpPr>
          <a:xfrm>
            <a:off x="743607" y="1015188"/>
            <a:ext cx="1869290" cy="2331415"/>
            <a:chOff x="484288" y="1039091"/>
            <a:chExt cx="1843274" cy="2372371"/>
          </a:xfrm>
        </p:grpSpPr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CACE64C7-DDEF-D4A3-1436-2C21EB7058AA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74" name="Obdélník 73">
                <a:extLst>
                  <a:ext uri="{FF2B5EF4-FFF2-40B4-BE49-F238E27FC236}">
                    <a16:creationId xmlns:a16="http://schemas.microsoft.com/office/drawing/2014/main" id="{BA6EFC44-B61E-8D6E-867A-2A51721E9FEF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75" name="Rectangle 210">
                <a:extLst>
                  <a:ext uri="{FF2B5EF4-FFF2-40B4-BE49-F238E27FC236}">
                    <a16:creationId xmlns:a16="http://schemas.microsoft.com/office/drawing/2014/main" id="{85FB08F8-550C-94CF-714A-B1FA94979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State-of-the-art health facility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76" name="Rectangle 203">
                <a:extLst>
                  <a:ext uri="{FF2B5EF4-FFF2-40B4-BE49-F238E27FC236}">
                    <a16:creationId xmlns:a16="http://schemas.microsoft.com/office/drawing/2014/main" id="{B355472D-A9B9-10DE-8920-646FFB278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525608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2016</a:t>
                </a:r>
              </a:p>
              <a:p>
                <a:pPr marL="241844" indent="-241844" algn="ctr" defTabSz="472839">
                  <a:defRPr/>
                </a:pP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69" name="Line 204">
              <a:extLst>
                <a:ext uri="{FF2B5EF4-FFF2-40B4-BE49-F238E27FC236}">
                  <a16:creationId xmlns:a16="http://schemas.microsoft.com/office/drawing/2014/main" id="{06AA50A1-6587-3F55-1D03-C1D7B1E4F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0" name="Line 204">
              <a:extLst>
                <a:ext uri="{FF2B5EF4-FFF2-40B4-BE49-F238E27FC236}">
                  <a16:creationId xmlns:a16="http://schemas.microsoft.com/office/drawing/2014/main" id="{FBE550B6-261C-CAE5-AAAE-94559F633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1" name="Line 204">
              <a:extLst>
                <a:ext uri="{FF2B5EF4-FFF2-40B4-BE49-F238E27FC236}">
                  <a16:creationId xmlns:a16="http://schemas.microsoft.com/office/drawing/2014/main" id="{39591CF0-B206-CD11-D2E4-FBA89352E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2" name="Rectangle 210">
              <a:extLst>
                <a:ext uri="{FF2B5EF4-FFF2-40B4-BE49-F238E27FC236}">
                  <a16:creationId xmlns:a16="http://schemas.microsoft.com/office/drawing/2014/main" id="{2642E40F-8ED1-C599-3DD9-F7A019831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95984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Renegotiation, restructuring of current financing</a:t>
              </a:r>
            </a:p>
          </p:txBody>
        </p:sp>
        <p:sp>
          <p:nvSpPr>
            <p:cNvPr id="73" name="Rectangle 210">
              <a:extLst>
                <a:ext uri="{FF2B5EF4-FFF2-40B4-BE49-F238E27FC236}">
                  <a16:creationId xmlns:a16="http://schemas.microsoft.com/office/drawing/2014/main" id="{8A754004-994A-9806-E72F-67950E586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provided by</a:t>
              </a:r>
            </a:p>
          </p:txBody>
        </p:sp>
      </p:grpSp>
      <p:sp>
        <p:nvSpPr>
          <p:cNvPr id="78" name="Line 204">
            <a:extLst>
              <a:ext uri="{FF2B5EF4-FFF2-40B4-BE49-F238E27FC236}">
                <a16:creationId xmlns:a16="http://schemas.microsoft.com/office/drawing/2014/main" id="{A1E516A3-106C-5718-2428-5975EE5E3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7099" y="2912939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F5D42BF2-66DD-0136-9361-7C5A4EDB5309}"/>
              </a:ext>
            </a:extLst>
          </p:cNvPr>
          <p:cNvGrpSpPr/>
          <p:nvPr/>
        </p:nvGrpSpPr>
        <p:grpSpPr>
          <a:xfrm>
            <a:off x="2995778" y="1024429"/>
            <a:ext cx="1869290" cy="2331415"/>
            <a:chOff x="484288" y="1039091"/>
            <a:chExt cx="1843274" cy="2372371"/>
          </a:xfrm>
        </p:grpSpPr>
        <p:grpSp>
          <p:nvGrpSpPr>
            <p:cNvPr id="81" name="Skupina 80">
              <a:extLst>
                <a:ext uri="{FF2B5EF4-FFF2-40B4-BE49-F238E27FC236}">
                  <a16:creationId xmlns:a16="http://schemas.microsoft.com/office/drawing/2014/main" id="{71B4D293-F521-9531-0AC4-0586C3C8956E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87" name="Obdélník 86">
                <a:extLst>
                  <a:ext uri="{FF2B5EF4-FFF2-40B4-BE49-F238E27FC236}">
                    <a16:creationId xmlns:a16="http://schemas.microsoft.com/office/drawing/2014/main" id="{D1DCEA80-B71F-EE9B-4B6B-FBC41C811F94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88" name="Rectangle 210">
                <a:extLst>
                  <a:ext uri="{FF2B5EF4-FFF2-40B4-BE49-F238E27FC236}">
                    <a16:creationId xmlns:a16="http://schemas.microsoft.com/office/drawing/2014/main" id="{41DCEB6D-F3EF-9A52-D92C-C33353666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Elderly care facility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89" name="Rectangle 203">
                <a:extLst>
                  <a:ext uri="{FF2B5EF4-FFF2-40B4-BE49-F238E27FC236}">
                    <a16:creationId xmlns:a16="http://schemas.microsoft.com/office/drawing/2014/main" id="{2A75915E-12A0-9013-6B61-475F00C97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2016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2" name="Line 204">
              <a:extLst>
                <a:ext uri="{FF2B5EF4-FFF2-40B4-BE49-F238E27FC236}">
                  <a16:creationId xmlns:a16="http://schemas.microsoft.com/office/drawing/2014/main" id="{AA767C90-9B00-5DEC-7144-FB0811180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3" name="Line 204">
              <a:extLst>
                <a:ext uri="{FF2B5EF4-FFF2-40B4-BE49-F238E27FC236}">
                  <a16:creationId xmlns:a16="http://schemas.microsoft.com/office/drawing/2014/main" id="{B61013BB-6DF7-68BF-09C5-A833FCB61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4" name="Line 204">
              <a:extLst>
                <a:ext uri="{FF2B5EF4-FFF2-40B4-BE49-F238E27FC236}">
                  <a16:creationId xmlns:a16="http://schemas.microsoft.com/office/drawing/2014/main" id="{D22C6077-6C53-72A5-3B82-0314A6790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5" name="Rectangle 210">
              <a:extLst>
                <a:ext uri="{FF2B5EF4-FFF2-40B4-BE49-F238E27FC236}">
                  <a16:creationId xmlns:a16="http://schemas.microsoft.com/office/drawing/2014/main" id="{534B545B-C843-573E-9E19-D71336C43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9436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and financing of the Property</a:t>
              </a:r>
            </a:p>
          </p:txBody>
        </p:sp>
        <p:sp>
          <p:nvSpPr>
            <p:cNvPr id="86" name="Rectangle 210">
              <a:extLst>
                <a:ext uri="{FF2B5EF4-FFF2-40B4-BE49-F238E27FC236}">
                  <a16:creationId xmlns:a16="http://schemas.microsoft.com/office/drawing/2014/main" id="{DB45C86F-6B2C-6CD8-A792-BC82A8BD8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 estate financing provided by</a:t>
              </a:r>
            </a:p>
          </p:txBody>
        </p:sp>
      </p:grpSp>
      <p:sp>
        <p:nvSpPr>
          <p:cNvPr id="90" name="Line 204">
            <a:extLst>
              <a:ext uri="{FF2B5EF4-FFF2-40B4-BE49-F238E27FC236}">
                <a16:creationId xmlns:a16="http://schemas.microsoft.com/office/drawing/2014/main" id="{6AB5684B-B7B3-7FCF-88DB-3D3CDAF3D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270" y="2922180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91" name="Skupina 90">
            <a:extLst>
              <a:ext uri="{FF2B5EF4-FFF2-40B4-BE49-F238E27FC236}">
                <a16:creationId xmlns:a16="http://schemas.microsoft.com/office/drawing/2014/main" id="{27C9A759-F122-708F-D038-C44D5D812314}"/>
              </a:ext>
            </a:extLst>
          </p:cNvPr>
          <p:cNvGrpSpPr/>
          <p:nvPr/>
        </p:nvGrpSpPr>
        <p:grpSpPr>
          <a:xfrm>
            <a:off x="5205693" y="1035904"/>
            <a:ext cx="1869290" cy="2331415"/>
            <a:chOff x="484288" y="1039091"/>
            <a:chExt cx="1843274" cy="2372371"/>
          </a:xfrm>
        </p:grpSpPr>
        <p:grpSp>
          <p:nvGrpSpPr>
            <p:cNvPr id="92" name="Skupina 91">
              <a:extLst>
                <a:ext uri="{FF2B5EF4-FFF2-40B4-BE49-F238E27FC236}">
                  <a16:creationId xmlns:a16="http://schemas.microsoft.com/office/drawing/2014/main" id="{A4FC1F66-AFD4-D01A-F334-92B74D267699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98" name="Obdélník 97">
                <a:extLst>
                  <a:ext uri="{FF2B5EF4-FFF2-40B4-BE49-F238E27FC236}">
                    <a16:creationId xmlns:a16="http://schemas.microsoft.com/office/drawing/2014/main" id="{55E1A921-2860-9951-82FE-1EA26BCDDD59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99" name="Rectangle 210">
                <a:extLst>
                  <a:ext uri="{FF2B5EF4-FFF2-40B4-BE49-F238E27FC236}">
                    <a16:creationId xmlns:a16="http://schemas.microsoft.com/office/drawing/2014/main" id="{1A8408D7-714E-1E8A-81CE-DDDAE78B5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Software solution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100" name="Rectangle 203">
                <a:extLst>
                  <a:ext uri="{FF2B5EF4-FFF2-40B4-BE49-F238E27FC236}">
                    <a16:creationId xmlns:a16="http://schemas.microsoft.com/office/drawing/2014/main" id="{5B679D1D-A180-3DB4-2110-E3B942D10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2016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93" name="Line 204">
              <a:extLst>
                <a:ext uri="{FF2B5EF4-FFF2-40B4-BE49-F238E27FC236}">
                  <a16:creationId xmlns:a16="http://schemas.microsoft.com/office/drawing/2014/main" id="{9EA62A45-5758-6465-B79E-D947CF643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4" name="Line 204">
              <a:extLst>
                <a:ext uri="{FF2B5EF4-FFF2-40B4-BE49-F238E27FC236}">
                  <a16:creationId xmlns:a16="http://schemas.microsoft.com/office/drawing/2014/main" id="{31D9DDA9-FF5A-C951-F6B3-B0444C89E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5" name="Line 204">
              <a:extLst>
                <a:ext uri="{FF2B5EF4-FFF2-40B4-BE49-F238E27FC236}">
                  <a16:creationId xmlns:a16="http://schemas.microsoft.com/office/drawing/2014/main" id="{79106C6F-86E6-43E5-93E0-30830051A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6" name="Rectangle 210">
              <a:extLst>
                <a:ext uri="{FF2B5EF4-FFF2-40B4-BE49-F238E27FC236}">
                  <a16:creationId xmlns:a16="http://schemas.microsoft.com/office/drawing/2014/main" id="{ED786109-23E6-6E7C-F1FF-B3718FCC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2467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Fundraising for software solution</a:t>
              </a:r>
            </a:p>
          </p:txBody>
        </p:sp>
        <p:sp>
          <p:nvSpPr>
            <p:cNvPr id="97" name="Rectangle 210">
              <a:extLst>
                <a:ext uri="{FF2B5EF4-FFF2-40B4-BE49-F238E27FC236}">
                  <a16:creationId xmlns:a16="http://schemas.microsoft.com/office/drawing/2014/main" id="{5974CFAD-EC94-F942-04AA-914808DAE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Seed funding provided by</a:t>
              </a:r>
            </a:p>
          </p:txBody>
        </p:sp>
      </p:grpSp>
      <p:sp>
        <p:nvSpPr>
          <p:cNvPr id="101" name="Line 204">
            <a:extLst>
              <a:ext uri="{FF2B5EF4-FFF2-40B4-BE49-F238E27FC236}">
                <a16:creationId xmlns:a16="http://schemas.microsoft.com/office/drawing/2014/main" id="{F3606338-DD8B-3E62-7149-8CB1E67BD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4246" y="2933655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106" name="Skupina 105">
            <a:extLst>
              <a:ext uri="{FF2B5EF4-FFF2-40B4-BE49-F238E27FC236}">
                <a16:creationId xmlns:a16="http://schemas.microsoft.com/office/drawing/2014/main" id="{2041396D-4BF2-6A44-BEA2-0242DF10B5A6}"/>
              </a:ext>
            </a:extLst>
          </p:cNvPr>
          <p:cNvGrpSpPr/>
          <p:nvPr/>
        </p:nvGrpSpPr>
        <p:grpSpPr>
          <a:xfrm>
            <a:off x="7474984" y="1043441"/>
            <a:ext cx="1869291" cy="2331415"/>
            <a:chOff x="484289" y="1039091"/>
            <a:chExt cx="1843275" cy="2372371"/>
          </a:xfrm>
        </p:grpSpPr>
        <p:grpSp>
          <p:nvGrpSpPr>
            <p:cNvPr id="107" name="Skupina 106">
              <a:extLst>
                <a:ext uri="{FF2B5EF4-FFF2-40B4-BE49-F238E27FC236}">
                  <a16:creationId xmlns:a16="http://schemas.microsoft.com/office/drawing/2014/main" id="{4B8455B3-BBA4-8BE7-0663-D396AEC79897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14" name="Obdélník 113">
                <a:extLst>
                  <a:ext uri="{FF2B5EF4-FFF2-40B4-BE49-F238E27FC236}">
                    <a16:creationId xmlns:a16="http://schemas.microsoft.com/office/drawing/2014/main" id="{4BFC1DFF-BE64-3951-56A8-17AE3D98671A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15" name="Rectangle 203">
                <a:extLst>
                  <a:ext uri="{FF2B5EF4-FFF2-40B4-BE49-F238E27FC236}">
                    <a16:creationId xmlns:a16="http://schemas.microsoft.com/office/drawing/2014/main" id="{916CC2D2-ECF1-5B0A-F58B-6796D07A3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2016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08" name="Line 204">
              <a:extLst>
                <a:ext uri="{FF2B5EF4-FFF2-40B4-BE49-F238E27FC236}">
                  <a16:creationId xmlns:a16="http://schemas.microsoft.com/office/drawing/2014/main" id="{9C57C276-DF18-2AC1-F643-48245FE97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9" name="Line 204">
              <a:extLst>
                <a:ext uri="{FF2B5EF4-FFF2-40B4-BE49-F238E27FC236}">
                  <a16:creationId xmlns:a16="http://schemas.microsoft.com/office/drawing/2014/main" id="{9DB4E812-BF91-489D-2D0A-ABC1DB4CA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0" name="Line 204">
              <a:extLst>
                <a:ext uri="{FF2B5EF4-FFF2-40B4-BE49-F238E27FC236}">
                  <a16:creationId xmlns:a16="http://schemas.microsoft.com/office/drawing/2014/main" id="{D1E1F87B-599D-AD63-E864-47B71E009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1297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1" name="Line 204">
              <a:extLst>
                <a:ext uri="{FF2B5EF4-FFF2-40B4-BE49-F238E27FC236}">
                  <a16:creationId xmlns:a16="http://schemas.microsoft.com/office/drawing/2014/main" id="{12732F99-B851-7B82-F900-0F0F0A04D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95645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2" name="Rectangle 210">
              <a:extLst>
                <a:ext uri="{FF2B5EF4-FFF2-40B4-BE49-F238E27FC236}">
                  <a16:creationId xmlns:a16="http://schemas.microsoft.com/office/drawing/2014/main" id="{6E99253B-3D06-F0A5-ECEB-BB3640B5B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20351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mandate for fully occupied industrial property</a:t>
              </a:r>
            </a:p>
          </p:txBody>
        </p:sp>
        <p:sp>
          <p:nvSpPr>
            <p:cNvPr id="113" name="Rectangle 210">
              <a:extLst>
                <a:ext uri="{FF2B5EF4-FFF2-40B4-BE49-F238E27FC236}">
                  <a16:creationId xmlns:a16="http://schemas.microsoft.com/office/drawing/2014/main" id="{C9E5D3E5-822C-4697-97F6-84DA69395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68539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 Arete Invest</a:t>
              </a:r>
            </a:p>
          </p:txBody>
        </p:sp>
      </p:grpSp>
      <p:sp>
        <p:nvSpPr>
          <p:cNvPr id="117" name="Rectangle 210">
            <a:extLst>
              <a:ext uri="{FF2B5EF4-FFF2-40B4-BE49-F238E27FC236}">
                <a16:creationId xmlns:a16="http://schemas.microsoft.com/office/drawing/2014/main" id="{C22D3391-3AA7-E6CD-B5A1-FD35B2A6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241" y="1841434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Light-industry and logistics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185" name="Skupina 184">
            <a:extLst>
              <a:ext uri="{FF2B5EF4-FFF2-40B4-BE49-F238E27FC236}">
                <a16:creationId xmlns:a16="http://schemas.microsoft.com/office/drawing/2014/main" id="{9D62CD33-EBBC-4ECD-5640-1F8051D74BA0}"/>
              </a:ext>
            </a:extLst>
          </p:cNvPr>
          <p:cNvGrpSpPr/>
          <p:nvPr/>
        </p:nvGrpSpPr>
        <p:grpSpPr>
          <a:xfrm>
            <a:off x="739204" y="3720843"/>
            <a:ext cx="1869291" cy="2331415"/>
            <a:chOff x="484289" y="1039091"/>
            <a:chExt cx="1843275" cy="2372371"/>
          </a:xfrm>
        </p:grpSpPr>
        <p:grpSp>
          <p:nvGrpSpPr>
            <p:cNvPr id="186" name="Skupina 185">
              <a:extLst>
                <a:ext uri="{FF2B5EF4-FFF2-40B4-BE49-F238E27FC236}">
                  <a16:creationId xmlns:a16="http://schemas.microsoft.com/office/drawing/2014/main" id="{11249621-7E2B-0723-B9AE-2F8C324E80AB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92" name="Obdélník 191">
                <a:extLst>
                  <a:ext uri="{FF2B5EF4-FFF2-40B4-BE49-F238E27FC236}">
                    <a16:creationId xmlns:a16="http://schemas.microsoft.com/office/drawing/2014/main" id="{9DCFC044-C382-BDD5-B6AB-9A572D69CBB4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93" name="Rectangle 203">
                <a:extLst>
                  <a:ext uri="{FF2B5EF4-FFF2-40B4-BE49-F238E27FC236}">
                    <a16:creationId xmlns:a16="http://schemas.microsoft.com/office/drawing/2014/main" id="{CA5E28C5-5243-DD31-6634-531304A0A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2015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87" name="Line 204">
              <a:extLst>
                <a:ext uri="{FF2B5EF4-FFF2-40B4-BE49-F238E27FC236}">
                  <a16:creationId xmlns:a16="http://schemas.microsoft.com/office/drawing/2014/main" id="{44A964B5-61F7-FC13-9E61-23494D994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8" name="Line 204">
              <a:extLst>
                <a:ext uri="{FF2B5EF4-FFF2-40B4-BE49-F238E27FC236}">
                  <a16:creationId xmlns:a16="http://schemas.microsoft.com/office/drawing/2014/main" id="{11F6AF37-DE4B-4D65-82ED-9D6AEBB0B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9" name="Line 204">
              <a:extLst>
                <a:ext uri="{FF2B5EF4-FFF2-40B4-BE49-F238E27FC236}">
                  <a16:creationId xmlns:a16="http://schemas.microsoft.com/office/drawing/2014/main" id="{B70C5459-3929-4F02-604C-6C470DC4A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0" name="Line 204">
              <a:extLst>
                <a:ext uri="{FF2B5EF4-FFF2-40B4-BE49-F238E27FC236}">
                  <a16:creationId xmlns:a16="http://schemas.microsoft.com/office/drawing/2014/main" id="{2B5E52E2-C21F-683A-612D-351214F89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1" name="Rectangle 210">
              <a:extLst>
                <a:ext uri="{FF2B5EF4-FFF2-40B4-BE49-F238E27FC236}">
                  <a16:creationId xmlns:a16="http://schemas.microsoft.com/office/drawing/2014/main" id="{4DDA9461-EF85-219F-70C3-556A272AE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11892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Refinancing of the industrial property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194" name="Rectangle 210">
            <a:extLst>
              <a:ext uri="{FF2B5EF4-FFF2-40B4-BE49-F238E27FC236}">
                <a16:creationId xmlns:a16="http://schemas.microsoft.com/office/drawing/2014/main" id="{A136614D-6F84-57FE-A6D6-3DA259F3F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35" y="4502210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Light-industry and logistics</a:t>
            </a:r>
          </a:p>
        </p:txBody>
      </p:sp>
      <p:sp>
        <p:nvSpPr>
          <p:cNvPr id="196" name="Rectangle 210">
            <a:extLst>
              <a:ext uri="{FF2B5EF4-FFF2-40B4-BE49-F238E27FC236}">
                <a16:creationId xmlns:a16="http://schemas.microsoft.com/office/drawing/2014/main" id="{2B327E13-CEA5-76A1-9C9B-823ECAA41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38" y="5197405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Real estate financing provided by</a:t>
            </a:r>
          </a:p>
        </p:txBody>
      </p:sp>
      <p:grpSp>
        <p:nvGrpSpPr>
          <p:cNvPr id="211" name="Skupina 210">
            <a:extLst>
              <a:ext uri="{FF2B5EF4-FFF2-40B4-BE49-F238E27FC236}">
                <a16:creationId xmlns:a16="http://schemas.microsoft.com/office/drawing/2014/main" id="{7BE6F2E5-8AC2-187D-C7DA-BC3AB38458C0}"/>
              </a:ext>
            </a:extLst>
          </p:cNvPr>
          <p:cNvGrpSpPr/>
          <p:nvPr/>
        </p:nvGrpSpPr>
        <p:grpSpPr>
          <a:xfrm>
            <a:off x="5222106" y="3739399"/>
            <a:ext cx="1869291" cy="2331415"/>
            <a:chOff x="484289" y="1039091"/>
            <a:chExt cx="1843275" cy="2372371"/>
          </a:xfrm>
        </p:grpSpPr>
        <p:grpSp>
          <p:nvGrpSpPr>
            <p:cNvPr id="212" name="Skupina 211">
              <a:extLst>
                <a:ext uri="{FF2B5EF4-FFF2-40B4-BE49-F238E27FC236}">
                  <a16:creationId xmlns:a16="http://schemas.microsoft.com/office/drawing/2014/main" id="{50687A13-AC98-7946-3E08-7B74FCF53384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18" name="Obdélník 217">
                <a:extLst>
                  <a:ext uri="{FF2B5EF4-FFF2-40B4-BE49-F238E27FC236}">
                    <a16:creationId xmlns:a16="http://schemas.microsoft.com/office/drawing/2014/main" id="{B7559CCD-C5BB-2588-9580-FF4CEB1398F2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19" name="Rectangle 203">
                <a:extLst>
                  <a:ext uri="{FF2B5EF4-FFF2-40B4-BE49-F238E27FC236}">
                    <a16:creationId xmlns:a16="http://schemas.microsoft.com/office/drawing/2014/main" id="{DFD057B1-5C7D-1816-FF23-A49FFB672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2015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13" name="Line 204">
              <a:extLst>
                <a:ext uri="{FF2B5EF4-FFF2-40B4-BE49-F238E27FC236}">
                  <a16:creationId xmlns:a16="http://schemas.microsoft.com/office/drawing/2014/main" id="{C401F51E-872C-7DA3-409C-C1F84E518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4" name="Line 204">
              <a:extLst>
                <a:ext uri="{FF2B5EF4-FFF2-40B4-BE49-F238E27FC236}">
                  <a16:creationId xmlns:a16="http://schemas.microsoft.com/office/drawing/2014/main" id="{C0605261-C5E6-B312-3C68-3CF89B87F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317" y="191850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5" name="Line 204">
              <a:extLst>
                <a:ext uri="{FF2B5EF4-FFF2-40B4-BE49-F238E27FC236}">
                  <a16:creationId xmlns:a16="http://schemas.microsoft.com/office/drawing/2014/main" id="{68765E66-7C2C-E02C-2156-9CE2C675C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6" name="Line 204">
              <a:extLst>
                <a:ext uri="{FF2B5EF4-FFF2-40B4-BE49-F238E27FC236}">
                  <a16:creationId xmlns:a16="http://schemas.microsoft.com/office/drawing/2014/main" id="{D73C9EAF-52F0-7C4B-840E-5BCAF8B06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7" name="Rectangle 210">
              <a:extLst>
                <a:ext uri="{FF2B5EF4-FFF2-40B4-BE49-F238E27FC236}">
                  <a16:creationId xmlns:a16="http://schemas.microsoft.com/office/drawing/2014/main" id="{7627DB4D-5D95-545B-22D8-CFD63EB71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2" y="1983578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VGD-AVOS (Slovakia)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Audit, Tax Advisory, Accounting, Payroll</a:t>
              </a:r>
            </a:p>
          </p:txBody>
        </p:sp>
      </p:grpSp>
      <p:sp>
        <p:nvSpPr>
          <p:cNvPr id="221" name="Rectangle 210">
            <a:extLst>
              <a:ext uri="{FF2B5EF4-FFF2-40B4-BE49-F238E27FC236}">
                <a16:creationId xmlns:a16="http://schemas.microsoft.com/office/drawing/2014/main" id="{65ECD155-DFD2-FEC3-A8D2-E1C8BF44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640" y="5207648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  RECTE (SK)</a:t>
            </a:r>
          </a:p>
        </p:txBody>
      </p:sp>
      <p:pic>
        <p:nvPicPr>
          <p:cNvPr id="250" name="Obrázek 249">
            <a:extLst>
              <a:ext uri="{FF2B5EF4-FFF2-40B4-BE49-F238E27FC236}">
                <a16:creationId xmlns:a16="http://schemas.microsoft.com/office/drawing/2014/main" id="{2A48D1E1-EF10-65FC-D83C-F736E854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472" y="1421920"/>
            <a:ext cx="738945" cy="367205"/>
          </a:xfrm>
          <a:prstGeom prst="rect">
            <a:avLst/>
          </a:prstGeom>
        </p:spPr>
      </p:pic>
      <p:pic>
        <p:nvPicPr>
          <p:cNvPr id="251" name="Obrázek 250">
            <a:extLst>
              <a:ext uri="{FF2B5EF4-FFF2-40B4-BE49-F238E27FC236}">
                <a16:creationId xmlns:a16="http://schemas.microsoft.com/office/drawing/2014/main" id="{59519C02-30DC-5B90-D42A-E12FC25B9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521" y="3001219"/>
            <a:ext cx="528846" cy="230304"/>
          </a:xfrm>
          <a:prstGeom prst="rect">
            <a:avLst/>
          </a:prstGeom>
        </p:spPr>
      </p:pic>
      <p:pic>
        <p:nvPicPr>
          <p:cNvPr id="252" name="Obrázek 251">
            <a:extLst>
              <a:ext uri="{FF2B5EF4-FFF2-40B4-BE49-F238E27FC236}">
                <a16:creationId xmlns:a16="http://schemas.microsoft.com/office/drawing/2014/main" id="{0FF3BA52-D767-C953-DD7A-DFC21FC00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5462" y="1388702"/>
            <a:ext cx="467661" cy="384014"/>
          </a:xfrm>
          <a:prstGeom prst="rect">
            <a:avLst/>
          </a:prstGeom>
        </p:spPr>
      </p:pic>
      <p:pic>
        <p:nvPicPr>
          <p:cNvPr id="253" name="Picture 5">
            <a:extLst>
              <a:ext uri="{FF2B5EF4-FFF2-40B4-BE49-F238E27FC236}">
                <a16:creationId xmlns:a16="http://schemas.microsoft.com/office/drawing/2014/main" id="{C923C666-6F7B-7D99-2CD5-63BB0E4333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758" y="3001219"/>
            <a:ext cx="695816" cy="238307"/>
          </a:xfrm>
          <a:prstGeom prst="rect">
            <a:avLst/>
          </a:prstGeom>
        </p:spPr>
      </p:pic>
      <p:pic>
        <p:nvPicPr>
          <p:cNvPr id="254" name="Obrázek 253">
            <a:extLst>
              <a:ext uri="{FF2B5EF4-FFF2-40B4-BE49-F238E27FC236}">
                <a16:creationId xmlns:a16="http://schemas.microsoft.com/office/drawing/2014/main" id="{E53A83F4-C6AB-A27A-E3B6-077CE61217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867" y="1504578"/>
            <a:ext cx="914940" cy="145559"/>
          </a:xfrm>
          <a:prstGeom prst="rect">
            <a:avLst/>
          </a:prstGeom>
        </p:spPr>
      </p:pic>
      <p:pic>
        <p:nvPicPr>
          <p:cNvPr id="255" name="Obrázek 254">
            <a:extLst>
              <a:ext uri="{FF2B5EF4-FFF2-40B4-BE49-F238E27FC236}">
                <a16:creationId xmlns:a16="http://schemas.microsoft.com/office/drawing/2014/main" id="{104EC2E2-A723-C5B8-5000-EBFDF3D087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136" y="3018172"/>
            <a:ext cx="746523" cy="214944"/>
          </a:xfrm>
          <a:prstGeom prst="rect">
            <a:avLst/>
          </a:prstGeom>
        </p:spPr>
      </p:pic>
      <p:pic>
        <p:nvPicPr>
          <p:cNvPr id="256" name="obrázek 1" descr="Amulet_logo_trans">
            <a:extLst>
              <a:ext uri="{FF2B5EF4-FFF2-40B4-BE49-F238E27FC236}">
                <a16:creationId xmlns:a16="http://schemas.microsoft.com/office/drawing/2014/main" id="{C823655E-E72C-53DB-EF5D-6D7EA5CB8C22}"/>
              </a:ext>
            </a:extLst>
          </p:cNvPr>
          <p:cNvPicPr/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7961072" y="1437540"/>
            <a:ext cx="872366" cy="23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Obrázek 256">
            <a:extLst>
              <a:ext uri="{FF2B5EF4-FFF2-40B4-BE49-F238E27FC236}">
                <a16:creationId xmlns:a16="http://schemas.microsoft.com/office/drawing/2014/main" id="{10E3C192-D792-B6D9-C4E8-B8F8E3A605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95" y="2966925"/>
            <a:ext cx="565756" cy="298891"/>
          </a:xfrm>
          <a:prstGeom prst="rect">
            <a:avLst/>
          </a:prstGeom>
        </p:spPr>
      </p:pic>
      <p:grpSp>
        <p:nvGrpSpPr>
          <p:cNvPr id="258" name="Skupina 257">
            <a:extLst>
              <a:ext uri="{FF2B5EF4-FFF2-40B4-BE49-F238E27FC236}">
                <a16:creationId xmlns:a16="http://schemas.microsoft.com/office/drawing/2014/main" id="{20A0F75E-BDC2-B258-5CF4-A3429F3A34B6}"/>
              </a:ext>
            </a:extLst>
          </p:cNvPr>
          <p:cNvGrpSpPr/>
          <p:nvPr/>
        </p:nvGrpSpPr>
        <p:grpSpPr>
          <a:xfrm>
            <a:off x="9704996" y="1041290"/>
            <a:ext cx="1869291" cy="2331415"/>
            <a:chOff x="484289" y="1039091"/>
            <a:chExt cx="1843275" cy="2372371"/>
          </a:xfrm>
        </p:grpSpPr>
        <p:grpSp>
          <p:nvGrpSpPr>
            <p:cNvPr id="259" name="Skupina 258">
              <a:extLst>
                <a:ext uri="{FF2B5EF4-FFF2-40B4-BE49-F238E27FC236}">
                  <a16:creationId xmlns:a16="http://schemas.microsoft.com/office/drawing/2014/main" id="{C0073B30-C4BE-E2AD-1876-26B758E44B07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66" name="Obdélník 265">
                <a:extLst>
                  <a:ext uri="{FF2B5EF4-FFF2-40B4-BE49-F238E27FC236}">
                    <a16:creationId xmlns:a16="http://schemas.microsoft.com/office/drawing/2014/main" id="{7DEC97BA-7AC3-5FE9-6625-7633C8CFD8D1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67" name="Rectangle 203">
                <a:extLst>
                  <a:ext uri="{FF2B5EF4-FFF2-40B4-BE49-F238E27FC236}">
                    <a16:creationId xmlns:a16="http://schemas.microsoft.com/office/drawing/2014/main" id="{031F0197-8C58-2514-ECB8-27A106E2D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2016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60" name="Line 204">
              <a:extLst>
                <a:ext uri="{FF2B5EF4-FFF2-40B4-BE49-F238E27FC236}">
                  <a16:creationId xmlns:a16="http://schemas.microsoft.com/office/drawing/2014/main" id="{8E51F24D-EFE8-8D4D-1E44-EB8040295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92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61" name="Line 204">
              <a:extLst>
                <a:ext uri="{FF2B5EF4-FFF2-40B4-BE49-F238E27FC236}">
                  <a16:creationId xmlns:a16="http://schemas.microsoft.com/office/drawing/2014/main" id="{B86456E1-B76E-8D0A-F4C2-569F28EA2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120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62" name="Line 204">
              <a:extLst>
                <a:ext uri="{FF2B5EF4-FFF2-40B4-BE49-F238E27FC236}">
                  <a16:creationId xmlns:a16="http://schemas.microsoft.com/office/drawing/2014/main" id="{23F36F8A-3489-9979-AE6B-4296E4E95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317" y="261297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63" name="Line 204">
              <a:extLst>
                <a:ext uri="{FF2B5EF4-FFF2-40B4-BE49-F238E27FC236}">
                  <a16:creationId xmlns:a16="http://schemas.microsoft.com/office/drawing/2014/main" id="{630A015B-6A33-289E-E560-C38EDA96A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514" y="295645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64" name="Rectangle 210">
              <a:extLst>
                <a:ext uri="{FF2B5EF4-FFF2-40B4-BE49-F238E27FC236}">
                  <a16:creationId xmlns:a16="http://schemas.microsoft.com/office/drawing/2014/main" id="{3B3F6262-DB7A-FE21-452F-4689E7646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20351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photovoltaic power stations with total output  1,53 MW</a:t>
              </a:r>
            </a:p>
          </p:txBody>
        </p:sp>
        <p:sp>
          <p:nvSpPr>
            <p:cNvPr id="265" name="Rectangle 210">
              <a:extLst>
                <a:ext uri="{FF2B5EF4-FFF2-40B4-BE49-F238E27FC236}">
                  <a16:creationId xmlns:a16="http://schemas.microsoft.com/office/drawing/2014/main" id="{DE486F66-95AA-6037-DFE0-8F1AECF0D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685395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by</a:t>
              </a:r>
            </a:p>
            <a:p>
              <a:pPr algn="ctr" defTabSz="472839" eaLnBrk="0" hangingPunct="0">
                <a:defRPr/>
              </a:pP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268" name="Rectangle 210">
            <a:extLst>
              <a:ext uri="{FF2B5EF4-FFF2-40B4-BE49-F238E27FC236}">
                <a16:creationId xmlns:a16="http://schemas.microsoft.com/office/drawing/2014/main" id="{3997123D-662E-4593-65A5-66CDED07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097" y="1472541"/>
            <a:ext cx="1795471" cy="235290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Renewable Energy</a:t>
            </a:r>
          </a:p>
        </p:txBody>
      </p:sp>
      <p:pic>
        <p:nvPicPr>
          <p:cNvPr id="271" name="Obrázek 2" descr="GEEN">
            <a:extLst>
              <a:ext uri="{FF2B5EF4-FFF2-40B4-BE49-F238E27FC236}">
                <a16:creationId xmlns:a16="http://schemas.microsoft.com/office/drawing/2014/main" id="{066C791E-B7FB-2E0E-E25E-12D17585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487" y="3059458"/>
            <a:ext cx="616131" cy="21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obrázek 1" descr="Amulet_logo_trans">
            <a:extLst>
              <a:ext uri="{FF2B5EF4-FFF2-40B4-BE49-F238E27FC236}">
                <a16:creationId xmlns:a16="http://schemas.microsoft.com/office/drawing/2014/main" id="{7301913C-BAD6-2B00-BC94-C5408C6AFEC1}"/>
              </a:ext>
            </a:extLst>
          </p:cNvPr>
          <p:cNvPicPr/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1214761" y="4129728"/>
            <a:ext cx="872366" cy="23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" name="Obrázek 272">
            <a:extLst>
              <a:ext uri="{FF2B5EF4-FFF2-40B4-BE49-F238E27FC236}">
                <a16:creationId xmlns:a16="http://schemas.microsoft.com/office/drawing/2014/main" id="{EDC14F28-128D-1CE1-CE40-524607FB9D2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47"/>
          <a:stretch/>
        </p:blipFill>
        <p:spPr>
          <a:xfrm>
            <a:off x="1264846" y="5608938"/>
            <a:ext cx="781818" cy="246567"/>
          </a:xfrm>
          <a:prstGeom prst="rect">
            <a:avLst/>
          </a:prstGeom>
        </p:spPr>
      </p:pic>
      <p:grpSp>
        <p:nvGrpSpPr>
          <p:cNvPr id="274" name="Skupina 273">
            <a:extLst>
              <a:ext uri="{FF2B5EF4-FFF2-40B4-BE49-F238E27FC236}">
                <a16:creationId xmlns:a16="http://schemas.microsoft.com/office/drawing/2014/main" id="{20383697-010B-39D8-E8F6-F1C1992CDAFC}"/>
              </a:ext>
            </a:extLst>
          </p:cNvPr>
          <p:cNvGrpSpPr/>
          <p:nvPr/>
        </p:nvGrpSpPr>
        <p:grpSpPr>
          <a:xfrm>
            <a:off x="2981839" y="3724651"/>
            <a:ext cx="1869291" cy="2331415"/>
            <a:chOff x="484289" y="1039091"/>
            <a:chExt cx="1843275" cy="2372371"/>
          </a:xfrm>
        </p:grpSpPr>
        <p:grpSp>
          <p:nvGrpSpPr>
            <p:cNvPr id="275" name="Skupina 274">
              <a:extLst>
                <a:ext uri="{FF2B5EF4-FFF2-40B4-BE49-F238E27FC236}">
                  <a16:creationId xmlns:a16="http://schemas.microsoft.com/office/drawing/2014/main" id="{0C744611-C6E9-F758-F6D9-C091932048AA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81" name="Obdélník 280">
                <a:extLst>
                  <a:ext uri="{FF2B5EF4-FFF2-40B4-BE49-F238E27FC236}">
                    <a16:creationId xmlns:a16="http://schemas.microsoft.com/office/drawing/2014/main" id="{52D0F38A-AF33-F1F3-ACF4-1283D35C33F7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82" name="Rectangle 203">
                <a:extLst>
                  <a:ext uri="{FF2B5EF4-FFF2-40B4-BE49-F238E27FC236}">
                    <a16:creationId xmlns:a16="http://schemas.microsoft.com/office/drawing/2014/main" id="{D06940C8-92DC-6A33-499D-65FA7154D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2015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76" name="Line 204">
              <a:extLst>
                <a:ext uri="{FF2B5EF4-FFF2-40B4-BE49-F238E27FC236}">
                  <a16:creationId xmlns:a16="http://schemas.microsoft.com/office/drawing/2014/main" id="{AE92094F-AEBE-6C24-527C-6FF715AEC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77" name="Line 204">
              <a:extLst>
                <a:ext uri="{FF2B5EF4-FFF2-40B4-BE49-F238E27FC236}">
                  <a16:creationId xmlns:a16="http://schemas.microsoft.com/office/drawing/2014/main" id="{613E56D3-1B89-72A2-93E0-4907344D5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78" name="Line 204">
              <a:extLst>
                <a:ext uri="{FF2B5EF4-FFF2-40B4-BE49-F238E27FC236}">
                  <a16:creationId xmlns:a16="http://schemas.microsoft.com/office/drawing/2014/main" id="{3574F9FE-5D0D-278F-2403-DDA2735D5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79" name="Line 204">
              <a:extLst>
                <a:ext uri="{FF2B5EF4-FFF2-40B4-BE49-F238E27FC236}">
                  <a16:creationId xmlns:a16="http://schemas.microsoft.com/office/drawing/2014/main" id="{D5883B37-FAA5-AA9B-5673-4AFFCC3AD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80" name="Rectangle 210">
              <a:extLst>
                <a:ext uri="{FF2B5EF4-FFF2-40B4-BE49-F238E27FC236}">
                  <a16:creationId xmlns:a16="http://schemas.microsoft.com/office/drawing/2014/main" id="{6B345B3E-00C3-A327-1A45-80C00558D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76" y="211892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bridge financing for the acquisition of Emerge</a:t>
              </a:r>
            </a:p>
          </p:txBody>
        </p:sp>
      </p:grpSp>
      <p:sp>
        <p:nvSpPr>
          <p:cNvPr id="283" name="Rectangle 210">
            <a:extLst>
              <a:ext uri="{FF2B5EF4-FFF2-40B4-BE49-F238E27FC236}">
                <a16:creationId xmlns:a16="http://schemas.microsoft.com/office/drawing/2014/main" id="{DA09AD5C-DE8B-6180-0967-0B4E1EEA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470" y="4506018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Light-industry and logistics</a:t>
            </a:r>
          </a:p>
        </p:txBody>
      </p:sp>
      <p:sp>
        <p:nvSpPr>
          <p:cNvPr id="284" name="Rectangle 210">
            <a:extLst>
              <a:ext uri="{FF2B5EF4-FFF2-40B4-BE49-F238E27FC236}">
                <a16:creationId xmlns:a16="http://schemas.microsoft.com/office/drawing/2014/main" id="{4EFEC43B-9F54-04CC-3792-3BE691819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73" y="5201213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Provided by</a:t>
            </a:r>
          </a:p>
        </p:txBody>
      </p:sp>
      <p:pic>
        <p:nvPicPr>
          <p:cNvPr id="285" name="obrázek 1" descr="Amulet_logo_trans">
            <a:extLst>
              <a:ext uri="{FF2B5EF4-FFF2-40B4-BE49-F238E27FC236}">
                <a16:creationId xmlns:a16="http://schemas.microsoft.com/office/drawing/2014/main" id="{2414CFC5-694F-6F55-A861-2A721534FBFB}"/>
              </a:ext>
            </a:extLst>
          </p:cNvPr>
          <p:cNvPicPr/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3457396" y="4133536"/>
            <a:ext cx="872366" cy="23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" name="Obrázek 286">
            <a:extLst>
              <a:ext uri="{FF2B5EF4-FFF2-40B4-BE49-F238E27FC236}">
                <a16:creationId xmlns:a16="http://schemas.microsoft.com/office/drawing/2014/main" id="{C96EDD1D-C56D-390C-652B-9B7BA136D1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772" y="5608938"/>
            <a:ext cx="886990" cy="241906"/>
          </a:xfrm>
          <a:prstGeom prst="rect">
            <a:avLst/>
          </a:prstGeom>
        </p:spPr>
      </p:pic>
      <p:pic>
        <p:nvPicPr>
          <p:cNvPr id="290" name="Picture 44" descr="cid:_2_09259BE8092598D8003321DDC1257DCF">
            <a:extLst>
              <a:ext uri="{FF2B5EF4-FFF2-40B4-BE49-F238E27FC236}">
                <a16:creationId xmlns:a16="http://schemas.microsoft.com/office/drawing/2014/main" id="{8939B4DD-AABC-9BFC-8B00-F53834827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690" y="4075189"/>
            <a:ext cx="710619" cy="3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" name="Picture 2" descr="http://www.recte.sk/_borders/Logo%20Recte.png">
            <a:extLst>
              <a:ext uri="{FF2B5EF4-FFF2-40B4-BE49-F238E27FC236}">
                <a16:creationId xmlns:a16="http://schemas.microsoft.com/office/drawing/2014/main" id="{87D8BAB8-CFFC-8961-1A34-B2E89B790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958" y="5633085"/>
            <a:ext cx="266084" cy="2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2" name="Skupina 291">
            <a:extLst>
              <a:ext uri="{FF2B5EF4-FFF2-40B4-BE49-F238E27FC236}">
                <a16:creationId xmlns:a16="http://schemas.microsoft.com/office/drawing/2014/main" id="{66390FF4-2F39-2997-33DA-0B0EF125EF79}"/>
              </a:ext>
            </a:extLst>
          </p:cNvPr>
          <p:cNvGrpSpPr/>
          <p:nvPr/>
        </p:nvGrpSpPr>
        <p:grpSpPr>
          <a:xfrm>
            <a:off x="7483701" y="3716338"/>
            <a:ext cx="1869291" cy="2331415"/>
            <a:chOff x="484289" y="1039091"/>
            <a:chExt cx="1843275" cy="2372371"/>
          </a:xfrm>
        </p:grpSpPr>
        <p:grpSp>
          <p:nvGrpSpPr>
            <p:cNvPr id="293" name="Skupina 292">
              <a:extLst>
                <a:ext uri="{FF2B5EF4-FFF2-40B4-BE49-F238E27FC236}">
                  <a16:creationId xmlns:a16="http://schemas.microsoft.com/office/drawing/2014/main" id="{7ED7E4A2-A408-C687-2850-789BCC14F868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99" name="Obdélník 298">
                <a:extLst>
                  <a:ext uri="{FF2B5EF4-FFF2-40B4-BE49-F238E27FC236}">
                    <a16:creationId xmlns:a16="http://schemas.microsoft.com/office/drawing/2014/main" id="{7C2E6D0E-6C7C-CCBA-32A1-FAA563248DAC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300" name="Rectangle 203">
                <a:extLst>
                  <a:ext uri="{FF2B5EF4-FFF2-40B4-BE49-F238E27FC236}">
                    <a16:creationId xmlns:a16="http://schemas.microsoft.com/office/drawing/2014/main" id="{88D0EA6A-F3C6-AFDF-30AF-02CA1CEF4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2015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94" name="Line 204">
              <a:extLst>
                <a:ext uri="{FF2B5EF4-FFF2-40B4-BE49-F238E27FC236}">
                  <a16:creationId xmlns:a16="http://schemas.microsoft.com/office/drawing/2014/main" id="{EDA65930-7B69-52A8-A993-22AB4FCA4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95" name="Line 204">
              <a:extLst>
                <a:ext uri="{FF2B5EF4-FFF2-40B4-BE49-F238E27FC236}">
                  <a16:creationId xmlns:a16="http://schemas.microsoft.com/office/drawing/2014/main" id="{ED289ED8-BC0D-DCB9-E7D2-37640148A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317" y="191850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96" name="Line 204">
              <a:extLst>
                <a:ext uri="{FF2B5EF4-FFF2-40B4-BE49-F238E27FC236}">
                  <a16:creationId xmlns:a16="http://schemas.microsoft.com/office/drawing/2014/main" id="{98076E1B-C644-8BEA-CDC7-60ECFFC8A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97" name="Line 204">
              <a:extLst>
                <a:ext uri="{FF2B5EF4-FFF2-40B4-BE49-F238E27FC236}">
                  <a16:creationId xmlns:a16="http://schemas.microsoft.com/office/drawing/2014/main" id="{CC6071B1-0BD0-02EF-F490-1F47A0DA5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98" name="Rectangle 210">
              <a:extLst>
                <a:ext uri="{FF2B5EF4-FFF2-40B4-BE49-F238E27FC236}">
                  <a16:creationId xmlns:a16="http://schemas.microsoft.com/office/drawing/2014/main" id="{C3DBFDC5-8661-E0E3-5FAE-1E7141FC6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2" y="2038315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Consulting of sale engineering company in the automotive segment</a:t>
              </a:r>
            </a:p>
          </p:txBody>
        </p:sp>
        <p:sp>
          <p:nvSpPr>
            <p:cNvPr id="304" name="Rectangle 210">
              <a:extLst>
                <a:ext uri="{FF2B5EF4-FFF2-40B4-BE49-F238E27FC236}">
                  <a16:creationId xmlns:a16="http://schemas.microsoft.com/office/drawing/2014/main" id="{D46E42DB-130E-D572-C6D2-830A79E5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64" y="1485434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Producer of special and all-purpose containers and carriers</a:t>
              </a:r>
            </a:p>
          </p:txBody>
        </p:sp>
      </p:grpSp>
      <p:sp>
        <p:nvSpPr>
          <p:cNvPr id="301" name="Rectangle 210">
            <a:extLst>
              <a:ext uri="{FF2B5EF4-FFF2-40B4-BE49-F238E27FC236}">
                <a16:creationId xmlns:a16="http://schemas.microsoft.com/office/drawing/2014/main" id="{E3EC6475-00AC-7672-FC9B-CC1F66DEA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296" y="5184587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Consulting of exit strategy</a:t>
            </a:r>
          </a:p>
        </p:txBody>
      </p:sp>
      <p:pic>
        <p:nvPicPr>
          <p:cNvPr id="305" name="Obrázek 304">
            <a:extLst>
              <a:ext uri="{FF2B5EF4-FFF2-40B4-BE49-F238E27FC236}">
                <a16:creationId xmlns:a16="http://schemas.microsoft.com/office/drawing/2014/main" id="{3574FCE2-404F-9EC9-EABC-4DB331E104C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95" y="5523822"/>
            <a:ext cx="565756" cy="361849"/>
          </a:xfrm>
          <a:prstGeom prst="rect">
            <a:avLst/>
          </a:prstGeom>
        </p:spPr>
      </p:pic>
      <p:grpSp>
        <p:nvGrpSpPr>
          <p:cNvPr id="306" name="Skupina 305">
            <a:extLst>
              <a:ext uri="{FF2B5EF4-FFF2-40B4-BE49-F238E27FC236}">
                <a16:creationId xmlns:a16="http://schemas.microsoft.com/office/drawing/2014/main" id="{835438BE-195F-7EBF-1E08-7B10BEAB0994}"/>
              </a:ext>
            </a:extLst>
          </p:cNvPr>
          <p:cNvGrpSpPr/>
          <p:nvPr/>
        </p:nvGrpSpPr>
        <p:grpSpPr>
          <a:xfrm>
            <a:off x="9724587" y="3716338"/>
            <a:ext cx="1869291" cy="2331415"/>
            <a:chOff x="484289" y="1039091"/>
            <a:chExt cx="1843275" cy="2372371"/>
          </a:xfrm>
        </p:grpSpPr>
        <p:grpSp>
          <p:nvGrpSpPr>
            <p:cNvPr id="307" name="Skupina 306">
              <a:extLst>
                <a:ext uri="{FF2B5EF4-FFF2-40B4-BE49-F238E27FC236}">
                  <a16:creationId xmlns:a16="http://schemas.microsoft.com/office/drawing/2014/main" id="{D3C2CB3C-5220-6F19-EFFE-B7D9A16CEC09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13" name="Obdélník 312">
                <a:extLst>
                  <a:ext uri="{FF2B5EF4-FFF2-40B4-BE49-F238E27FC236}">
                    <a16:creationId xmlns:a16="http://schemas.microsoft.com/office/drawing/2014/main" id="{D98EBD27-A00D-C30D-8FF3-8CECA395E831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314" name="Rectangle 203">
                <a:extLst>
                  <a:ext uri="{FF2B5EF4-FFF2-40B4-BE49-F238E27FC236}">
                    <a16:creationId xmlns:a16="http://schemas.microsoft.com/office/drawing/2014/main" id="{FE894A3C-253E-C2E7-7474-480F54085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2015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08" name="Line 204">
              <a:extLst>
                <a:ext uri="{FF2B5EF4-FFF2-40B4-BE49-F238E27FC236}">
                  <a16:creationId xmlns:a16="http://schemas.microsoft.com/office/drawing/2014/main" id="{8491FBA2-5434-0EBF-648E-3981471B6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09" name="Line 204">
              <a:extLst>
                <a:ext uri="{FF2B5EF4-FFF2-40B4-BE49-F238E27FC236}">
                  <a16:creationId xmlns:a16="http://schemas.microsoft.com/office/drawing/2014/main" id="{7458BF0A-433A-4725-FB52-9D7784098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10" name="Line 204">
              <a:extLst>
                <a:ext uri="{FF2B5EF4-FFF2-40B4-BE49-F238E27FC236}">
                  <a16:creationId xmlns:a16="http://schemas.microsoft.com/office/drawing/2014/main" id="{A084A935-51CA-C5EB-32CB-0834E9C0E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11" name="Line 204">
              <a:extLst>
                <a:ext uri="{FF2B5EF4-FFF2-40B4-BE49-F238E27FC236}">
                  <a16:creationId xmlns:a16="http://schemas.microsoft.com/office/drawing/2014/main" id="{48F85C7E-68DB-2374-E29B-3D63238E1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12" name="Rectangle 210">
              <a:extLst>
                <a:ext uri="{FF2B5EF4-FFF2-40B4-BE49-F238E27FC236}">
                  <a16:creationId xmlns:a16="http://schemas.microsoft.com/office/drawing/2014/main" id="{7D948BC2-62AF-1768-FC44-30CD187ED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11892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bridge financing for the acquisition of Emerge</a:t>
              </a:r>
            </a:p>
          </p:txBody>
        </p:sp>
      </p:grpSp>
      <p:sp>
        <p:nvSpPr>
          <p:cNvPr id="315" name="Rectangle 210">
            <a:extLst>
              <a:ext uri="{FF2B5EF4-FFF2-40B4-BE49-F238E27FC236}">
                <a16:creationId xmlns:a16="http://schemas.microsoft.com/office/drawing/2014/main" id="{DD5B3AF3-D0F2-59F2-C56C-F0CA84018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6218" y="4497705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Light-industry and logistics</a:t>
            </a:r>
          </a:p>
        </p:txBody>
      </p:sp>
      <p:sp>
        <p:nvSpPr>
          <p:cNvPr id="316" name="Rectangle 210">
            <a:extLst>
              <a:ext uri="{FF2B5EF4-FFF2-40B4-BE49-F238E27FC236}">
                <a16:creationId xmlns:a16="http://schemas.microsoft.com/office/drawing/2014/main" id="{11D86B65-6AD5-8785-A663-44E61AAF7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8121" y="5192900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 EMERGE</a:t>
            </a:r>
          </a:p>
        </p:txBody>
      </p:sp>
      <p:pic>
        <p:nvPicPr>
          <p:cNvPr id="317" name="obrázek 1" descr="Amulet_logo_trans">
            <a:extLst>
              <a:ext uri="{FF2B5EF4-FFF2-40B4-BE49-F238E27FC236}">
                <a16:creationId xmlns:a16="http://schemas.microsoft.com/office/drawing/2014/main" id="{F2FC9EE1-FDE7-DEC9-CDE7-6566CBD64057}"/>
              </a:ext>
            </a:extLst>
          </p:cNvPr>
          <p:cNvPicPr/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10200144" y="4125223"/>
            <a:ext cx="872366" cy="23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" name="Picture 2" descr="http://www.emerge.cz/images/logo.png">
            <a:extLst>
              <a:ext uri="{FF2B5EF4-FFF2-40B4-BE49-F238E27FC236}">
                <a16:creationId xmlns:a16="http://schemas.microsoft.com/office/drawing/2014/main" id="{7127FB7D-6EEA-0C59-F3C7-21C23364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1367" y="5577470"/>
            <a:ext cx="989920" cy="2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0975E-C366-3CAB-3DC1-810680F15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EA1B7-5245-225F-5444-740684E11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BCD204D7-DA08-6ECD-F4C6-BDB68F228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80" name="Skupina 79">
            <a:extLst>
              <a:ext uri="{FF2B5EF4-FFF2-40B4-BE49-F238E27FC236}">
                <a16:creationId xmlns:a16="http://schemas.microsoft.com/office/drawing/2014/main" id="{57645A1C-CA22-8966-7375-0FFCBCA21468}"/>
              </a:ext>
            </a:extLst>
          </p:cNvPr>
          <p:cNvGrpSpPr/>
          <p:nvPr/>
        </p:nvGrpSpPr>
        <p:grpSpPr>
          <a:xfrm>
            <a:off x="756665" y="1014833"/>
            <a:ext cx="1869291" cy="2331415"/>
            <a:chOff x="484289" y="1039091"/>
            <a:chExt cx="1843275" cy="2372371"/>
          </a:xfrm>
        </p:grpSpPr>
        <p:grpSp>
          <p:nvGrpSpPr>
            <p:cNvPr id="81" name="Skupina 80">
              <a:extLst>
                <a:ext uri="{FF2B5EF4-FFF2-40B4-BE49-F238E27FC236}">
                  <a16:creationId xmlns:a16="http://schemas.microsoft.com/office/drawing/2014/main" id="{8C44FB33-8215-4F7B-F848-98D145E3CC2C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87" name="Obdélník 86">
                <a:extLst>
                  <a:ext uri="{FF2B5EF4-FFF2-40B4-BE49-F238E27FC236}">
                    <a16:creationId xmlns:a16="http://schemas.microsoft.com/office/drawing/2014/main" id="{185D9C59-94A3-B3C5-A6BE-2F50A002FD2E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88" name="Rectangle 203">
                <a:extLst>
                  <a:ext uri="{FF2B5EF4-FFF2-40B4-BE49-F238E27FC236}">
                    <a16:creationId xmlns:a16="http://schemas.microsoft.com/office/drawing/2014/main" id="{E7D8E1B9-B455-A388-D17D-CFA4740BC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2015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2" name="Line 204">
              <a:extLst>
                <a:ext uri="{FF2B5EF4-FFF2-40B4-BE49-F238E27FC236}">
                  <a16:creationId xmlns:a16="http://schemas.microsoft.com/office/drawing/2014/main" id="{1F54E3DF-6C9D-D236-FFC0-DBA265395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3" name="Line 204">
              <a:extLst>
                <a:ext uri="{FF2B5EF4-FFF2-40B4-BE49-F238E27FC236}">
                  <a16:creationId xmlns:a16="http://schemas.microsoft.com/office/drawing/2014/main" id="{5D3F8EA3-C564-16DE-984E-3557D2745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4" name="Line 204">
              <a:extLst>
                <a:ext uri="{FF2B5EF4-FFF2-40B4-BE49-F238E27FC236}">
                  <a16:creationId xmlns:a16="http://schemas.microsoft.com/office/drawing/2014/main" id="{C6C53783-70B6-D166-0165-FF3C2DBE5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5" name="Line 204">
              <a:extLst>
                <a:ext uri="{FF2B5EF4-FFF2-40B4-BE49-F238E27FC236}">
                  <a16:creationId xmlns:a16="http://schemas.microsoft.com/office/drawing/2014/main" id="{F9571DCA-1C79-F533-0034-3BC151B53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6" name="Rectangle 210">
              <a:extLst>
                <a:ext uri="{FF2B5EF4-FFF2-40B4-BE49-F238E27FC236}">
                  <a16:creationId xmlns:a16="http://schemas.microsoft.com/office/drawing/2014/main" id="{D8233421-436C-9D69-0ADF-114213908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09839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Refinancing and new financing of the industrial property</a:t>
              </a:r>
            </a:p>
          </p:txBody>
        </p:sp>
      </p:grpSp>
      <p:sp>
        <p:nvSpPr>
          <p:cNvPr id="89" name="Rectangle 210">
            <a:extLst>
              <a:ext uri="{FF2B5EF4-FFF2-40B4-BE49-F238E27FC236}">
                <a16:creationId xmlns:a16="http://schemas.microsoft.com/office/drawing/2014/main" id="{B17C0843-18A6-127C-C53D-154DD0E90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96" y="1804513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Industrial property Development</a:t>
            </a:r>
          </a:p>
        </p:txBody>
      </p:sp>
      <p:sp>
        <p:nvSpPr>
          <p:cNvPr id="90" name="Rectangle 210">
            <a:extLst>
              <a:ext uri="{FF2B5EF4-FFF2-40B4-BE49-F238E27FC236}">
                <a16:creationId xmlns:a16="http://schemas.microsoft.com/office/drawing/2014/main" id="{0E35E799-5B11-9005-5817-924206716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99" y="2429658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Financing of two additional warehouses and Refinancing </a:t>
            </a:r>
          </a:p>
        </p:txBody>
      </p:sp>
      <p:pic>
        <p:nvPicPr>
          <p:cNvPr id="91" name="Obrázek 90" descr="C:\Users\Michal Černý\AppData\Local\Microsoft\Windows\INetCache\Content.Word\ddgroup.jpg">
            <a:extLst>
              <a:ext uri="{FF2B5EF4-FFF2-40B4-BE49-F238E27FC236}">
                <a16:creationId xmlns:a16="http://schemas.microsoft.com/office/drawing/2014/main" id="{D37425A5-D0AD-4B56-F314-C9407CE3E6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754" y="1406936"/>
            <a:ext cx="539609" cy="32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9" descr="Oberbank Logo">
            <a:hlinkClick r:id="rId6"/>
            <a:extLst>
              <a:ext uri="{FF2B5EF4-FFF2-40B4-BE49-F238E27FC236}">
                <a16:creationId xmlns:a16="http://schemas.microsoft.com/office/drawing/2014/main" id="{B02B6416-2AC3-DEE4-CA27-6AD44DCE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159" y="2911088"/>
            <a:ext cx="796033" cy="2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Skupina 92">
            <a:extLst>
              <a:ext uri="{FF2B5EF4-FFF2-40B4-BE49-F238E27FC236}">
                <a16:creationId xmlns:a16="http://schemas.microsoft.com/office/drawing/2014/main" id="{49A992FA-162E-9D16-B653-B2A6C07D0118}"/>
              </a:ext>
            </a:extLst>
          </p:cNvPr>
          <p:cNvGrpSpPr/>
          <p:nvPr/>
        </p:nvGrpSpPr>
        <p:grpSpPr>
          <a:xfrm>
            <a:off x="3010269" y="1011779"/>
            <a:ext cx="1869291" cy="2331415"/>
            <a:chOff x="484289" y="1039091"/>
            <a:chExt cx="1843275" cy="2372371"/>
          </a:xfrm>
        </p:grpSpPr>
        <p:grpSp>
          <p:nvGrpSpPr>
            <p:cNvPr id="94" name="Skupina 93">
              <a:extLst>
                <a:ext uri="{FF2B5EF4-FFF2-40B4-BE49-F238E27FC236}">
                  <a16:creationId xmlns:a16="http://schemas.microsoft.com/office/drawing/2014/main" id="{6C94E82D-1CBE-1931-523E-B4D7A14807F9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00" name="Obdélník 99">
                <a:extLst>
                  <a:ext uri="{FF2B5EF4-FFF2-40B4-BE49-F238E27FC236}">
                    <a16:creationId xmlns:a16="http://schemas.microsoft.com/office/drawing/2014/main" id="{0121842A-C59D-F538-12EC-41951F211A44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01" name="Rectangle 203">
                <a:extLst>
                  <a:ext uri="{FF2B5EF4-FFF2-40B4-BE49-F238E27FC236}">
                    <a16:creationId xmlns:a16="http://schemas.microsoft.com/office/drawing/2014/main" id="{F5D16642-1966-BCFC-56B3-B16B1B4E3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2015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95" name="Line 204">
              <a:extLst>
                <a:ext uri="{FF2B5EF4-FFF2-40B4-BE49-F238E27FC236}">
                  <a16:creationId xmlns:a16="http://schemas.microsoft.com/office/drawing/2014/main" id="{976E339A-04C5-8294-3EC1-2AE7B7C50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6" name="Line 204">
              <a:extLst>
                <a:ext uri="{FF2B5EF4-FFF2-40B4-BE49-F238E27FC236}">
                  <a16:creationId xmlns:a16="http://schemas.microsoft.com/office/drawing/2014/main" id="{32C69762-39DE-348A-669F-9D0A7B303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7" name="Line 204">
              <a:extLst>
                <a:ext uri="{FF2B5EF4-FFF2-40B4-BE49-F238E27FC236}">
                  <a16:creationId xmlns:a16="http://schemas.microsoft.com/office/drawing/2014/main" id="{0C230F7B-7C7C-1EE1-461F-834F6B4DA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8" name="Line 204">
              <a:extLst>
                <a:ext uri="{FF2B5EF4-FFF2-40B4-BE49-F238E27FC236}">
                  <a16:creationId xmlns:a16="http://schemas.microsoft.com/office/drawing/2014/main" id="{F49EE1B3-E792-4B22-F867-D996B31B0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9" name="Rectangle 210">
              <a:extLst>
                <a:ext uri="{FF2B5EF4-FFF2-40B4-BE49-F238E27FC236}">
                  <a16:creationId xmlns:a16="http://schemas.microsoft.com/office/drawing/2014/main" id="{7812F588-CEE4-3F82-1D82-6F793CA3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071777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Assets of the company Excon Steel within the insolvency process</a:t>
              </a:r>
            </a:p>
          </p:txBody>
        </p:sp>
      </p:grpSp>
      <p:sp>
        <p:nvSpPr>
          <p:cNvPr id="102" name="Rectangle 210">
            <a:extLst>
              <a:ext uri="{FF2B5EF4-FFF2-40B4-BE49-F238E27FC236}">
                <a16:creationId xmlns:a16="http://schemas.microsoft.com/office/drawing/2014/main" id="{B902CBD0-684C-706F-A119-E88F2204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900" y="1801459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Heavy industry</a:t>
            </a:r>
          </a:p>
        </p:txBody>
      </p:sp>
      <p:sp>
        <p:nvSpPr>
          <p:cNvPr id="103" name="Rectangle 210">
            <a:extLst>
              <a:ext uri="{FF2B5EF4-FFF2-40B4-BE49-F238E27FC236}">
                <a16:creationId xmlns:a16="http://schemas.microsoft.com/office/drawing/2014/main" id="{AC8DABFA-CC58-8FDA-BB92-9C88767ED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03" y="2487117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 EXCON STEEL</a:t>
            </a:r>
          </a:p>
        </p:txBody>
      </p:sp>
      <p:pic>
        <p:nvPicPr>
          <p:cNvPr id="106" name="Picture 2" descr="ZVU">
            <a:extLst>
              <a:ext uri="{FF2B5EF4-FFF2-40B4-BE49-F238E27FC236}">
                <a16:creationId xmlns:a16="http://schemas.microsoft.com/office/drawing/2014/main" id="{3617EC99-7183-722F-9BBC-2D1207A77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3760" y="1401419"/>
            <a:ext cx="1028312" cy="2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5">
            <a:extLst>
              <a:ext uri="{FF2B5EF4-FFF2-40B4-BE49-F238E27FC236}">
                <a16:creationId xmlns:a16="http://schemas.microsoft.com/office/drawing/2014/main" id="{479FD970-62A4-0175-DC0C-E759CAEF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322" y="2868993"/>
            <a:ext cx="309449" cy="2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" name="Skupina 152">
            <a:extLst>
              <a:ext uri="{FF2B5EF4-FFF2-40B4-BE49-F238E27FC236}">
                <a16:creationId xmlns:a16="http://schemas.microsoft.com/office/drawing/2014/main" id="{8485B2F9-473D-F804-4F7C-7587A9580E4B}"/>
              </a:ext>
            </a:extLst>
          </p:cNvPr>
          <p:cNvGrpSpPr/>
          <p:nvPr/>
        </p:nvGrpSpPr>
        <p:grpSpPr>
          <a:xfrm>
            <a:off x="5230632" y="1035904"/>
            <a:ext cx="1869290" cy="2331415"/>
            <a:chOff x="484288" y="1039091"/>
            <a:chExt cx="1843274" cy="2372371"/>
          </a:xfrm>
        </p:grpSpPr>
        <p:grpSp>
          <p:nvGrpSpPr>
            <p:cNvPr id="181" name="Skupina 180">
              <a:extLst>
                <a:ext uri="{FF2B5EF4-FFF2-40B4-BE49-F238E27FC236}">
                  <a16:creationId xmlns:a16="http://schemas.microsoft.com/office/drawing/2014/main" id="{41BF9FBA-B8C3-F39C-4C0C-F539D584D7F8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187" name="Obdélník 186">
                <a:extLst>
                  <a:ext uri="{FF2B5EF4-FFF2-40B4-BE49-F238E27FC236}">
                    <a16:creationId xmlns:a16="http://schemas.microsoft.com/office/drawing/2014/main" id="{30212C1E-A806-060D-A8C1-1DC30CB33F51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88" name="Rectangle 210">
                <a:extLst>
                  <a:ext uri="{FF2B5EF4-FFF2-40B4-BE49-F238E27FC236}">
                    <a16:creationId xmlns:a16="http://schemas.microsoft.com/office/drawing/2014/main" id="{DA26F09E-3E22-BEC5-65D4-84F290FC3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Digital media</a:t>
                </a:r>
              </a:p>
            </p:txBody>
          </p:sp>
          <p:sp>
            <p:nvSpPr>
              <p:cNvPr id="189" name="Rectangle 203">
                <a:extLst>
                  <a:ext uri="{FF2B5EF4-FFF2-40B4-BE49-F238E27FC236}">
                    <a16:creationId xmlns:a16="http://schemas.microsoft.com/office/drawing/2014/main" id="{BCEACE87-A949-E5E3-1570-6AF9FFC1C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2015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82" name="Line 204">
              <a:extLst>
                <a:ext uri="{FF2B5EF4-FFF2-40B4-BE49-F238E27FC236}">
                  <a16:creationId xmlns:a16="http://schemas.microsoft.com/office/drawing/2014/main" id="{AAC820C8-F973-0988-76A5-82B9D1BE8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3" name="Line 204">
              <a:extLst>
                <a:ext uri="{FF2B5EF4-FFF2-40B4-BE49-F238E27FC236}">
                  <a16:creationId xmlns:a16="http://schemas.microsoft.com/office/drawing/2014/main" id="{7DA7122A-CE12-8314-B091-337058A81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4" name="Line 204">
              <a:extLst>
                <a:ext uri="{FF2B5EF4-FFF2-40B4-BE49-F238E27FC236}">
                  <a16:creationId xmlns:a16="http://schemas.microsoft.com/office/drawing/2014/main" id="{D8DD447E-6066-73A5-3295-523E72D1E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5" name="Rectangle 210">
              <a:extLst>
                <a:ext uri="{FF2B5EF4-FFF2-40B4-BE49-F238E27FC236}">
                  <a16:creationId xmlns:a16="http://schemas.microsoft.com/office/drawing/2014/main" id="{0A27CA5D-90A7-09B5-9364-DB1B6C57E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98844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Market leader in on-line performance marketing</a:t>
              </a:r>
            </a:p>
          </p:txBody>
        </p:sp>
        <p:sp>
          <p:nvSpPr>
            <p:cNvPr id="186" name="Rectangle 210">
              <a:extLst>
                <a:ext uri="{FF2B5EF4-FFF2-40B4-BE49-F238E27FC236}">
                  <a16:creationId xmlns:a16="http://schemas.microsoft.com/office/drawing/2014/main" id="{D948524E-889C-68B7-C17C-F3BA69A51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to PUBLICIS Group</a:t>
              </a:r>
            </a:p>
          </p:txBody>
        </p:sp>
      </p:grpSp>
      <p:sp>
        <p:nvSpPr>
          <p:cNvPr id="190" name="Line 204">
            <a:extLst>
              <a:ext uri="{FF2B5EF4-FFF2-40B4-BE49-F238E27FC236}">
                <a16:creationId xmlns:a16="http://schemas.microsoft.com/office/drawing/2014/main" id="{6BCB8F77-7822-0FE8-FDAE-BD3BCC14A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9185" y="2933655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202" name="Skupina 201">
            <a:extLst>
              <a:ext uri="{FF2B5EF4-FFF2-40B4-BE49-F238E27FC236}">
                <a16:creationId xmlns:a16="http://schemas.microsoft.com/office/drawing/2014/main" id="{3DB05151-CD5F-0B18-CA7E-71DAB8BE0758}"/>
              </a:ext>
            </a:extLst>
          </p:cNvPr>
          <p:cNvGrpSpPr/>
          <p:nvPr/>
        </p:nvGrpSpPr>
        <p:grpSpPr>
          <a:xfrm>
            <a:off x="739204" y="3720843"/>
            <a:ext cx="1869291" cy="2331415"/>
            <a:chOff x="484289" y="1039091"/>
            <a:chExt cx="1843275" cy="2372371"/>
          </a:xfrm>
        </p:grpSpPr>
        <p:grpSp>
          <p:nvGrpSpPr>
            <p:cNvPr id="203" name="Skupina 202">
              <a:extLst>
                <a:ext uri="{FF2B5EF4-FFF2-40B4-BE49-F238E27FC236}">
                  <a16:creationId xmlns:a16="http://schemas.microsoft.com/office/drawing/2014/main" id="{D3F48F81-EDCE-61CE-14A1-F295EEEDC803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09" name="Obdélník 208">
                <a:extLst>
                  <a:ext uri="{FF2B5EF4-FFF2-40B4-BE49-F238E27FC236}">
                    <a16:creationId xmlns:a16="http://schemas.microsoft.com/office/drawing/2014/main" id="{73DDBD82-1AA0-96E7-89B4-8C43CCD2531A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10" name="Rectangle 203">
                <a:extLst>
                  <a:ext uri="{FF2B5EF4-FFF2-40B4-BE49-F238E27FC236}">
                    <a16:creationId xmlns:a16="http://schemas.microsoft.com/office/drawing/2014/main" id="{27185473-A264-A25B-A950-BBB4EA0CB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04" name="Line 204">
              <a:extLst>
                <a:ext uri="{FF2B5EF4-FFF2-40B4-BE49-F238E27FC236}">
                  <a16:creationId xmlns:a16="http://schemas.microsoft.com/office/drawing/2014/main" id="{03F69076-2CEE-8DD2-AB4E-268F9CD82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6" name="Line 204">
              <a:extLst>
                <a:ext uri="{FF2B5EF4-FFF2-40B4-BE49-F238E27FC236}">
                  <a16:creationId xmlns:a16="http://schemas.microsoft.com/office/drawing/2014/main" id="{7C27688A-0F5D-1332-3F3E-23A42283D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7" name="Line 204">
              <a:extLst>
                <a:ext uri="{FF2B5EF4-FFF2-40B4-BE49-F238E27FC236}">
                  <a16:creationId xmlns:a16="http://schemas.microsoft.com/office/drawing/2014/main" id="{7D1DE584-5FA2-431E-816A-FABC8A46D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8" name="Rectangle 210">
              <a:extLst>
                <a:ext uri="{FF2B5EF4-FFF2-40B4-BE49-F238E27FC236}">
                  <a16:creationId xmlns:a16="http://schemas.microsoft.com/office/drawing/2014/main" id="{9A565724-F57A-5C8A-461C-7EBD147A9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16291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Recycling, processing and manufacturing products made of precious metals</a:t>
              </a:r>
            </a:p>
          </p:txBody>
        </p:sp>
      </p:grpSp>
      <p:sp>
        <p:nvSpPr>
          <p:cNvPr id="212" name="Rectangle 210">
            <a:extLst>
              <a:ext uri="{FF2B5EF4-FFF2-40B4-BE49-F238E27FC236}">
                <a16:creationId xmlns:a16="http://schemas.microsoft.com/office/drawing/2014/main" id="{C5114B9B-1CB4-9F6A-F96D-067EC950A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38" y="5197405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Sale to RENOVA GROUP</a:t>
            </a:r>
          </a:p>
        </p:txBody>
      </p:sp>
      <p:grpSp>
        <p:nvGrpSpPr>
          <p:cNvPr id="268" name="Skupina 267">
            <a:extLst>
              <a:ext uri="{FF2B5EF4-FFF2-40B4-BE49-F238E27FC236}">
                <a16:creationId xmlns:a16="http://schemas.microsoft.com/office/drawing/2014/main" id="{AB76993B-D3F0-1C03-3C65-5A980651988A}"/>
              </a:ext>
            </a:extLst>
          </p:cNvPr>
          <p:cNvGrpSpPr/>
          <p:nvPr/>
        </p:nvGrpSpPr>
        <p:grpSpPr>
          <a:xfrm>
            <a:off x="9724587" y="3716338"/>
            <a:ext cx="1869291" cy="2331415"/>
            <a:chOff x="484289" y="1039091"/>
            <a:chExt cx="1843275" cy="2372371"/>
          </a:xfrm>
        </p:grpSpPr>
        <p:grpSp>
          <p:nvGrpSpPr>
            <p:cNvPr id="269" name="Skupina 268">
              <a:extLst>
                <a:ext uri="{FF2B5EF4-FFF2-40B4-BE49-F238E27FC236}">
                  <a16:creationId xmlns:a16="http://schemas.microsoft.com/office/drawing/2014/main" id="{32A864E5-31AC-3F72-BAE6-AA2675471BDB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75" name="Obdélník 274">
                <a:extLst>
                  <a:ext uri="{FF2B5EF4-FFF2-40B4-BE49-F238E27FC236}">
                    <a16:creationId xmlns:a16="http://schemas.microsoft.com/office/drawing/2014/main" id="{673F8905-A876-C4DD-1B5B-2331FCDD891B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 dirty="0"/>
              </a:p>
            </p:txBody>
          </p:sp>
          <p:sp>
            <p:nvSpPr>
              <p:cNvPr id="276" name="Rectangle 203">
                <a:extLst>
                  <a:ext uri="{FF2B5EF4-FFF2-40B4-BE49-F238E27FC236}">
                    <a16:creationId xmlns:a16="http://schemas.microsoft.com/office/drawing/2014/main" id="{ADC629E0-25AE-5122-CA7B-7F98FE589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70" name="Line 204">
              <a:extLst>
                <a:ext uri="{FF2B5EF4-FFF2-40B4-BE49-F238E27FC236}">
                  <a16:creationId xmlns:a16="http://schemas.microsoft.com/office/drawing/2014/main" id="{47C9F1F4-45CC-BCD4-0EDD-F6713624D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72" name="Line 204">
              <a:extLst>
                <a:ext uri="{FF2B5EF4-FFF2-40B4-BE49-F238E27FC236}">
                  <a16:creationId xmlns:a16="http://schemas.microsoft.com/office/drawing/2014/main" id="{2D19A4CB-7F07-77AE-9106-E3A7658A7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73" name="Line 204">
              <a:extLst>
                <a:ext uri="{FF2B5EF4-FFF2-40B4-BE49-F238E27FC236}">
                  <a16:creationId xmlns:a16="http://schemas.microsoft.com/office/drawing/2014/main" id="{8E1FD664-F219-5188-4C60-B0BB97FFA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74" name="Rectangle 210">
              <a:extLst>
                <a:ext uri="{FF2B5EF4-FFF2-40B4-BE49-F238E27FC236}">
                  <a16:creationId xmlns:a16="http://schemas.microsoft.com/office/drawing/2014/main" id="{B765FD97-66B5-BE5B-222A-3C610DDD3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029975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Food production/ distribution,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canteen and catering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with regional coverage</a:t>
              </a:r>
            </a:p>
          </p:txBody>
        </p:sp>
      </p:grpSp>
      <p:sp>
        <p:nvSpPr>
          <p:cNvPr id="278" name="Rectangle 210">
            <a:extLst>
              <a:ext uri="{FF2B5EF4-FFF2-40B4-BE49-F238E27FC236}">
                <a16:creationId xmlns:a16="http://schemas.microsoft.com/office/drawing/2014/main" id="{D8070BF2-ED8F-5356-DB37-D0395DDA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8121" y="5192900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Sale to KMC Catering </a:t>
            </a:r>
          </a:p>
        </p:txBody>
      </p:sp>
      <p:grpSp>
        <p:nvGrpSpPr>
          <p:cNvPr id="284" name="Skupina 283">
            <a:extLst>
              <a:ext uri="{FF2B5EF4-FFF2-40B4-BE49-F238E27FC236}">
                <a16:creationId xmlns:a16="http://schemas.microsoft.com/office/drawing/2014/main" id="{4B809DDD-F683-994F-36BD-16F2A682A249}"/>
              </a:ext>
            </a:extLst>
          </p:cNvPr>
          <p:cNvGrpSpPr/>
          <p:nvPr/>
        </p:nvGrpSpPr>
        <p:grpSpPr>
          <a:xfrm>
            <a:off x="7482972" y="1039550"/>
            <a:ext cx="1869290" cy="2331415"/>
            <a:chOff x="484288" y="1039091"/>
            <a:chExt cx="1843274" cy="2372371"/>
          </a:xfrm>
        </p:grpSpPr>
        <p:grpSp>
          <p:nvGrpSpPr>
            <p:cNvPr id="285" name="Skupina 284">
              <a:extLst>
                <a:ext uri="{FF2B5EF4-FFF2-40B4-BE49-F238E27FC236}">
                  <a16:creationId xmlns:a16="http://schemas.microsoft.com/office/drawing/2014/main" id="{58836F9D-B637-0DC2-5315-C21817959B05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291" name="Obdélník 290">
                <a:extLst>
                  <a:ext uri="{FF2B5EF4-FFF2-40B4-BE49-F238E27FC236}">
                    <a16:creationId xmlns:a16="http://schemas.microsoft.com/office/drawing/2014/main" id="{1A6345B6-BC18-25CF-5FF1-CE99C516F48A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92" name="Rectangle 210">
                <a:extLst>
                  <a:ext uri="{FF2B5EF4-FFF2-40B4-BE49-F238E27FC236}">
                    <a16:creationId xmlns:a16="http://schemas.microsoft.com/office/drawing/2014/main" id="{2A7421D4-E48C-4AF2-423D-870D2E8A1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690246"/>
                <a:ext cx="1915614" cy="525608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Leading Law firm in the Czech Republic and Slovakia</a:t>
                </a:r>
              </a:p>
            </p:txBody>
          </p:sp>
          <p:sp>
            <p:nvSpPr>
              <p:cNvPr id="293" name="Rectangle 203">
                <a:extLst>
                  <a:ext uri="{FF2B5EF4-FFF2-40B4-BE49-F238E27FC236}">
                    <a16:creationId xmlns:a16="http://schemas.microsoft.com/office/drawing/2014/main" id="{3E94D7FE-A555-AF85-7642-538FDC2CC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2015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86" name="Line 204">
              <a:extLst>
                <a:ext uri="{FF2B5EF4-FFF2-40B4-BE49-F238E27FC236}">
                  <a16:creationId xmlns:a16="http://schemas.microsoft.com/office/drawing/2014/main" id="{54077A41-472A-7063-4F66-DF2743FF2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87" name="Line 204">
              <a:extLst>
                <a:ext uri="{FF2B5EF4-FFF2-40B4-BE49-F238E27FC236}">
                  <a16:creationId xmlns:a16="http://schemas.microsoft.com/office/drawing/2014/main" id="{2146E4CF-2CB9-713C-F775-26971182F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88" name="Line 204">
              <a:extLst>
                <a:ext uri="{FF2B5EF4-FFF2-40B4-BE49-F238E27FC236}">
                  <a16:creationId xmlns:a16="http://schemas.microsoft.com/office/drawing/2014/main" id="{3A8F1F6E-4BD9-D2FF-44A6-8879CD913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89" name="Rectangle 210">
              <a:extLst>
                <a:ext uri="{FF2B5EF4-FFF2-40B4-BE49-F238E27FC236}">
                  <a16:creationId xmlns:a16="http://schemas.microsoft.com/office/drawing/2014/main" id="{A8D7EBBA-157F-1413-D273-4B5766F09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98844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Valuation of HHP Group in the Czech Republic and Slovakia</a:t>
              </a:r>
            </a:p>
          </p:txBody>
        </p:sp>
      </p:grpSp>
      <p:pic>
        <p:nvPicPr>
          <p:cNvPr id="296" name="Obrázek 295">
            <a:extLst>
              <a:ext uri="{FF2B5EF4-FFF2-40B4-BE49-F238E27FC236}">
                <a16:creationId xmlns:a16="http://schemas.microsoft.com/office/drawing/2014/main" id="{28BD0456-199B-32F5-A68D-4862E31433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354" y="1483519"/>
            <a:ext cx="1103475" cy="211191"/>
          </a:xfrm>
          <a:prstGeom prst="rect">
            <a:avLst/>
          </a:prstGeom>
        </p:spPr>
      </p:pic>
      <p:grpSp>
        <p:nvGrpSpPr>
          <p:cNvPr id="312" name="Group 5">
            <a:extLst>
              <a:ext uri="{FF2B5EF4-FFF2-40B4-BE49-F238E27FC236}">
                <a16:creationId xmlns:a16="http://schemas.microsoft.com/office/drawing/2014/main" id="{75047F05-132B-674D-2772-0C91045E3F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81720" y="1401099"/>
            <a:ext cx="448778" cy="405137"/>
            <a:chOff x="10" y="-514"/>
            <a:chExt cx="8000" cy="7219"/>
          </a:xfrm>
        </p:grpSpPr>
        <p:sp>
          <p:nvSpPr>
            <p:cNvPr id="313" name="Rectangle 6">
              <a:extLst>
                <a:ext uri="{FF2B5EF4-FFF2-40B4-BE49-F238E27FC236}">
                  <a16:creationId xmlns:a16="http://schemas.microsoft.com/office/drawing/2014/main" id="{60198630-1C79-B710-B162-3267B38D1F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" y="-514"/>
              <a:ext cx="8000" cy="7219"/>
            </a:xfrm>
            <a:prstGeom prst="rect">
              <a:avLst/>
            </a:prstGeom>
            <a:solidFill>
              <a:srgbClr val="527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cs-CZ" sz="1904">
                <a:solidFill>
                  <a:schemeClr val="accent4"/>
                </a:solidFill>
              </a:endParaRPr>
            </a:p>
          </p:txBody>
        </p:sp>
        <p:grpSp>
          <p:nvGrpSpPr>
            <p:cNvPr id="314" name="Group 7">
              <a:extLst>
                <a:ext uri="{FF2B5EF4-FFF2-40B4-BE49-F238E27FC236}">
                  <a16:creationId xmlns:a16="http://schemas.microsoft.com/office/drawing/2014/main" id="{B6B2726A-6EC4-8895-071B-D1ABE0FC629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95" y="3531"/>
              <a:ext cx="1054" cy="1258"/>
              <a:chOff x="1195" y="3531"/>
              <a:chExt cx="1054" cy="1258"/>
            </a:xfrm>
          </p:grpSpPr>
          <p:sp>
            <p:nvSpPr>
              <p:cNvPr id="346" name="Freeform 8">
                <a:extLst>
                  <a:ext uri="{FF2B5EF4-FFF2-40B4-BE49-F238E27FC236}">
                    <a16:creationId xmlns:a16="http://schemas.microsoft.com/office/drawing/2014/main" id="{5AA580FC-AACE-A838-4D32-709DD346D3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95" y="3531"/>
                <a:ext cx="1054" cy="1258"/>
              </a:xfrm>
              <a:custGeom>
                <a:avLst/>
                <a:gdLst>
                  <a:gd name="T0" fmla="*/ 0 w 1054"/>
                  <a:gd name="T1" fmla="*/ 0 h 1258"/>
                  <a:gd name="T2" fmla="*/ 573 w 1054"/>
                  <a:gd name="T3" fmla="*/ 1258 h 1258"/>
                  <a:gd name="T4" fmla="*/ 665 w 1054"/>
                  <a:gd name="T5" fmla="*/ 1253 h 1258"/>
                  <a:gd name="T6" fmla="*/ 747 w 1054"/>
                  <a:gd name="T7" fmla="*/ 1241 h 1258"/>
                  <a:gd name="T8" fmla="*/ 819 w 1054"/>
                  <a:gd name="T9" fmla="*/ 1220 h 1258"/>
                  <a:gd name="T10" fmla="*/ 881 w 1054"/>
                  <a:gd name="T11" fmla="*/ 1192 h 1258"/>
                  <a:gd name="T12" fmla="*/ 934 w 1054"/>
                  <a:gd name="T13" fmla="*/ 1158 h 1258"/>
                  <a:gd name="T14" fmla="*/ 977 w 1054"/>
                  <a:gd name="T15" fmla="*/ 1118 h 1258"/>
                  <a:gd name="T16" fmla="*/ 1011 w 1054"/>
                  <a:gd name="T17" fmla="*/ 1072 h 1258"/>
                  <a:gd name="T18" fmla="*/ 1034 w 1054"/>
                  <a:gd name="T19" fmla="*/ 1021 h 1258"/>
                  <a:gd name="T20" fmla="*/ 1049 w 1054"/>
                  <a:gd name="T21" fmla="*/ 966 h 1258"/>
                  <a:gd name="T22" fmla="*/ 380 w 1054"/>
                  <a:gd name="T23" fmla="*/ 949 h 1258"/>
                  <a:gd name="T24" fmla="*/ 1019 w 1054"/>
                  <a:gd name="T25" fmla="*/ 753 h 1258"/>
                  <a:gd name="T26" fmla="*/ 1007 w 1054"/>
                  <a:gd name="T27" fmla="*/ 733 h 1258"/>
                  <a:gd name="T28" fmla="*/ 982 w 1054"/>
                  <a:gd name="T29" fmla="*/ 701 h 1258"/>
                  <a:gd name="T30" fmla="*/ 953 w 1054"/>
                  <a:gd name="T31" fmla="*/ 673 h 1258"/>
                  <a:gd name="T32" fmla="*/ 919 w 1054"/>
                  <a:gd name="T33" fmla="*/ 649 h 1258"/>
                  <a:gd name="T34" fmla="*/ 883 w 1054"/>
                  <a:gd name="T35" fmla="*/ 629 h 1258"/>
                  <a:gd name="T36" fmla="*/ 844 w 1054"/>
                  <a:gd name="T37" fmla="*/ 611 h 1258"/>
                  <a:gd name="T38" fmla="*/ 843 w 1054"/>
                  <a:gd name="T39" fmla="*/ 594 h 1258"/>
                  <a:gd name="T40" fmla="*/ 880 w 1054"/>
                  <a:gd name="T41" fmla="*/ 573 h 1258"/>
                  <a:gd name="T42" fmla="*/ 914 w 1054"/>
                  <a:gd name="T43" fmla="*/ 549 h 1258"/>
                  <a:gd name="T44" fmla="*/ 944 w 1054"/>
                  <a:gd name="T45" fmla="*/ 521 h 1258"/>
                  <a:gd name="T46" fmla="*/ 965 w 1054"/>
                  <a:gd name="T47" fmla="*/ 496 h 1258"/>
                  <a:gd name="T48" fmla="*/ 380 w 1054"/>
                  <a:gd name="T49" fmla="*/ 309 h 1258"/>
                  <a:gd name="T50" fmla="*/ 1019 w 1054"/>
                  <a:gd name="T51" fmla="*/ 302 h 1258"/>
                  <a:gd name="T52" fmla="*/ 1014 w 1054"/>
                  <a:gd name="T53" fmla="*/ 258 h 1258"/>
                  <a:gd name="T54" fmla="*/ 1005 w 1054"/>
                  <a:gd name="T55" fmla="*/ 218 h 1258"/>
                  <a:gd name="T56" fmla="*/ 990 w 1054"/>
                  <a:gd name="T57" fmla="*/ 181 h 1258"/>
                  <a:gd name="T58" fmla="*/ 970 w 1054"/>
                  <a:gd name="T59" fmla="*/ 147 h 1258"/>
                  <a:gd name="T60" fmla="*/ 945 w 1054"/>
                  <a:gd name="T61" fmla="*/ 116 h 1258"/>
                  <a:gd name="T62" fmla="*/ 917 w 1054"/>
                  <a:gd name="T63" fmla="*/ 90 h 1258"/>
                  <a:gd name="T64" fmla="*/ 889 w 1054"/>
                  <a:gd name="T65" fmla="*/ 70 h 1258"/>
                  <a:gd name="T66" fmla="*/ 858 w 1054"/>
                  <a:gd name="T67" fmla="*/ 52 h 1258"/>
                  <a:gd name="T68" fmla="*/ 823 w 1054"/>
                  <a:gd name="T69" fmla="*/ 37 h 1258"/>
                  <a:gd name="T70" fmla="*/ 786 w 1054"/>
                  <a:gd name="T71" fmla="*/ 25 h 1258"/>
                  <a:gd name="T72" fmla="*/ 746 w 1054"/>
                  <a:gd name="T73" fmla="*/ 15 h 1258"/>
                  <a:gd name="T74" fmla="*/ 703 w 1054"/>
                  <a:gd name="T75" fmla="*/ 7 h 1258"/>
                  <a:gd name="T76" fmla="*/ 657 w 1054"/>
                  <a:gd name="T77" fmla="*/ 2 h 1258"/>
                  <a:gd name="T78" fmla="*/ 608 w 1054"/>
                  <a:gd name="T79" fmla="*/ 0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54" h="1258">
                    <a:moveTo>
                      <a:pt x="582" y="0"/>
                    </a:moveTo>
                    <a:lnTo>
                      <a:pt x="0" y="0"/>
                    </a:lnTo>
                    <a:lnTo>
                      <a:pt x="0" y="1258"/>
                    </a:lnTo>
                    <a:lnTo>
                      <a:pt x="573" y="1258"/>
                    </a:lnTo>
                    <a:lnTo>
                      <a:pt x="620" y="1257"/>
                    </a:lnTo>
                    <a:lnTo>
                      <a:pt x="665" y="1253"/>
                    </a:lnTo>
                    <a:lnTo>
                      <a:pt x="707" y="1248"/>
                    </a:lnTo>
                    <a:lnTo>
                      <a:pt x="747" y="1241"/>
                    </a:lnTo>
                    <a:lnTo>
                      <a:pt x="784" y="1231"/>
                    </a:lnTo>
                    <a:lnTo>
                      <a:pt x="819" y="1220"/>
                    </a:lnTo>
                    <a:lnTo>
                      <a:pt x="851" y="1207"/>
                    </a:lnTo>
                    <a:lnTo>
                      <a:pt x="881" y="1192"/>
                    </a:lnTo>
                    <a:lnTo>
                      <a:pt x="909" y="1176"/>
                    </a:lnTo>
                    <a:lnTo>
                      <a:pt x="934" y="1158"/>
                    </a:lnTo>
                    <a:lnTo>
                      <a:pt x="957" y="1138"/>
                    </a:lnTo>
                    <a:lnTo>
                      <a:pt x="977" y="1118"/>
                    </a:lnTo>
                    <a:lnTo>
                      <a:pt x="995" y="1095"/>
                    </a:lnTo>
                    <a:lnTo>
                      <a:pt x="1011" y="1072"/>
                    </a:lnTo>
                    <a:lnTo>
                      <a:pt x="1024" y="1047"/>
                    </a:lnTo>
                    <a:lnTo>
                      <a:pt x="1034" y="1021"/>
                    </a:lnTo>
                    <a:lnTo>
                      <a:pt x="1043" y="994"/>
                    </a:lnTo>
                    <a:lnTo>
                      <a:pt x="1049" y="966"/>
                    </a:lnTo>
                    <a:lnTo>
                      <a:pt x="1051" y="949"/>
                    </a:lnTo>
                    <a:lnTo>
                      <a:pt x="380" y="949"/>
                    </a:lnTo>
                    <a:lnTo>
                      <a:pt x="380" y="753"/>
                    </a:lnTo>
                    <a:lnTo>
                      <a:pt x="1019" y="753"/>
                    </a:lnTo>
                    <a:lnTo>
                      <a:pt x="1018" y="750"/>
                    </a:lnTo>
                    <a:lnTo>
                      <a:pt x="1007" y="733"/>
                    </a:lnTo>
                    <a:lnTo>
                      <a:pt x="995" y="717"/>
                    </a:lnTo>
                    <a:lnTo>
                      <a:pt x="982" y="701"/>
                    </a:lnTo>
                    <a:lnTo>
                      <a:pt x="968" y="687"/>
                    </a:lnTo>
                    <a:lnTo>
                      <a:pt x="953" y="673"/>
                    </a:lnTo>
                    <a:lnTo>
                      <a:pt x="936" y="661"/>
                    </a:lnTo>
                    <a:lnTo>
                      <a:pt x="919" y="649"/>
                    </a:lnTo>
                    <a:lnTo>
                      <a:pt x="902" y="639"/>
                    </a:lnTo>
                    <a:lnTo>
                      <a:pt x="883" y="629"/>
                    </a:lnTo>
                    <a:lnTo>
                      <a:pt x="864" y="619"/>
                    </a:lnTo>
                    <a:lnTo>
                      <a:pt x="844" y="611"/>
                    </a:lnTo>
                    <a:lnTo>
                      <a:pt x="823" y="603"/>
                    </a:lnTo>
                    <a:lnTo>
                      <a:pt x="843" y="594"/>
                    </a:lnTo>
                    <a:lnTo>
                      <a:pt x="862" y="584"/>
                    </a:lnTo>
                    <a:lnTo>
                      <a:pt x="880" y="573"/>
                    </a:lnTo>
                    <a:lnTo>
                      <a:pt x="898" y="561"/>
                    </a:lnTo>
                    <a:lnTo>
                      <a:pt x="914" y="549"/>
                    </a:lnTo>
                    <a:lnTo>
                      <a:pt x="930" y="535"/>
                    </a:lnTo>
                    <a:lnTo>
                      <a:pt x="944" y="521"/>
                    </a:lnTo>
                    <a:lnTo>
                      <a:pt x="958" y="505"/>
                    </a:lnTo>
                    <a:lnTo>
                      <a:pt x="965" y="496"/>
                    </a:lnTo>
                    <a:lnTo>
                      <a:pt x="380" y="496"/>
                    </a:lnTo>
                    <a:lnTo>
                      <a:pt x="380" y="309"/>
                    </a:lnTo>
                    <a:lnTo>
                      <a:pt x="1019" y="309"/>
                    </a:lnTo>
                    <a:lnTo>
                      <a:pt x="1019" y="302"/>
                    </a:lnTo>
                    <a:lnTo>
                      <a:pt x="1017" y="279"/>
                    </a:lnTo>
                    <a:lnTo>
                      <a:pt x="1014" y="258"/>
                    </a:lnTo>
                    <a:lnTo>
                      <a:pt x="1010" y="237"/>
                    </a:lnTo>
                    <a:lnTo>
                      <a:pt x="1005" y="218"/>
                    </a:lnTo>
                    <a:lnTo>
                      <a:pt x="998" y="199"/>
                    </a:lnTo>
                    <a:lnTo>
                      <a:pt x="990" y="181"/>
                    </a:lnTo>
                    <a:lnTo>
                      <a:pt x="981" y="164"/>
                    </a:lnTo>
                    <a:lnTo>
                      <a:pt x="970" y="147"/>
                    </a:lnTo>
                    <a:lnTo>
                      <a:pt x="958" y="132"/>
                    </a:lnTo>
                    <a:lnTo>
                      <a:pt x="945" y="116"/>
                    </a:lnTo>
                    <a:lnTo>
                      <a:pt x="931" y="101"/>
                    </a:lnTo>
                    <a:lnTo>
                      <a:pt x="917" y="90"/>
                    </a:lnTo>
                    <a:lnTo>
                      <a:pt x="904" y="80"/>
                    </a:lnTo>
                    <a:lnTo>
                      <a:pt x="889" y="70"/>
                    </a:lnTo>
                    <a:lnTo>
                      <a:pt x="874" y="61"/>
                    </a:lnTo>
                    <a:lnTo>
                      <a:pt x="858" y="52"/>
                    </a:lnTo>
                    <a:lnTo>
                      <a:pt x="841" y="44"/>
                    </a:lnTo>
                    <a:lnTo>
                      <a:pt x="823" y="37"/>
                    </a:lnTo>
                    <a:lnTo>
                      <a:pt x="805" y="31"/>
                    </a:lnTo>
                    <a:lnTo>
                      <a:pt x="786" y="25"/>
                    </a:lnTo>
                    <a:lnTo>
                      <a:pt x="767" y="19"/>
                    </a:lnTo>
                    <a:lnTo>
                      <a:pt x="746" y="15"/>
                    </a:lnTo>
                    <a:lnTo>
                      <a:pt x="725" y="11"/>
                    </a:lnTo>
                    <a:lnTo>
                      <a:pt x="703" y="7"/>
                    </a:lnTo>
                    <a:lnTo>
                      <a:pt x="681" y="4"/>
                    </a:lnTo>
                    <a:lnTo>
                      <a:pt x="657" y="2"/>
                    </a:lnTo>
                    <a:lnTo>
                      <a:pt x="633" y="1"/>
                    </a:lnTo>
                    <a:lnTo>
                      <a:pt x="608" y="0"/>
                    </a:lnTo>
                    <a:lnTo>
                      <a:pt x="58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7" name="Freeform 9">
                <a:extLst>
                  <a:ext uri="{FF2B5EF4-FFF2-40B4-BE49-F238E27FC236}">
                    <a16:creationId xmlns:a16="http://schemas.microsoft.com/office/drawing/2014/main" id="{CD962F24-DDD3-49D6-3403-CFF59BE479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95" y="3531"/>
                <a:ext cx="1054" cy="1258"/>
              </a:xfrm>
              <a:custGeom>
                <a:avLst/>
                <a:gdLst>
                  <a:gd name="T0" fmla="*/ 1019 w 1054"/>
                  <a:gd name="T1" fmla="*/ 753 h 1258"/>
                  <a:gd name="T2" fmla="*/ 529 w 1054"/>
                  <a:gd name="T3" fmla="*/ 753 h 1258"/>
                  <a:gd name="T4" fmla="*/ 536 w 1054"/>
                  <a:gd name="T5" fmla="*/ 753 h 1258"/>
                  <a:gd name="T6" fmla="*/ 565 w 1054"/>
                  <a:gd name="T7" fmla="*/ 755 h 1258"/>
                  <a:gd name="T8" fmla="*/ 590 w 1054"/>
                  <a:gd name="T9" fmla="*/ 761 h 1258"/>
                  <a:gd name="T10" fmla="*/ 612 w 1054"/>
                  <a:gd name="T11" fmla="*/ 769 h 1258"/>
                  <a:gd name="T12" fmla="*/ 630 w 1054"/>
                  <a:gd name="T13" fmla="*/ 781 h 1258"/>
                  <a:gd name="T14" fmla="*/ 644 w 1054"/>
                  <a:gd name="T15" fmla="*/ 795 h 1258"/>
                  <a:gd name="T16" fmla="*/ 654 w 1054"/>
                  <a:gd name="T17" fmla="*/ 811 h 1258"/>
                  <a:gd name="T18" fmla="*/ 660 w 1054"/>
                  <a:gd name="T19" fmla="*/ 830 h 1258"/>
                  <a:gd name="T20" fmla="*/ 662 w 1054"/>
                  <a:gd name="T21" fmla="*/ 850 h 1258"/>
                  <a:gd name="T22" fmla="*/ 662 w 1054"/>
                  <a:gd name="T23" fmla="*/ 856 h 1258"/>
                  <a:gd name="T24" fmla="*/ 659 w 1054"/>
                  <a:gd name="T25" fmla="*/ 876 h 1258"/>
                  <a:gd name="T26" fmla="*/ 652 w 1054"/>
                  <a:gd name="T27" fmla="*/ 894 h 1258"/>
                  <a:gd name="T28" fmla="*/ 641 w 1054"/>
                  <a:gd name="T29" fmla="*/ 909 h 1258"/>
                  <a:gd name="T30" fmla="*/ 626 w 1054"/>
                  <a:gd name="T31" fmla="*/ 923 h 1258"/>
                  <a:gd name="T32" fmla="*/ 608 w 1054"/>
                  <a:gd name="T33" fmla="*/ 934 h 1258"/>
                  <a:gd name="T34" fmla="*/ 585 w 1054"/>
                  <a:gd name="T35" fmla="*/ 942 h 1258"/>
                  <a:gd name="T36" fmla="*/ 559 w 1054"/>
                  <a:gd name="T37" fmla="*/ 947 h 1258"/>
                  <a:gd name="T38" fmla="*/ 529 w 1054"/>
                  <a:gd name="T39" fmla="*/ 949 h 1258"/>
                  <a:gd name="T40" fmla="*/ 1051 w 1054"/>
                  <a:gd name="T41" fmla="*/ 949 h 1258"/>
                  <a:gd name="T42" fmla="*/ 1052 w 1054"/>
                  <a:gd name="T43" fmla="*/ 937 h 1258"/>
                  <a:gd name="T44" fmla="*/ 1053 w 1054"/>
                  <a:gd name="T45" fmla="*/ 907 h 1258"/>
                  <a:gd name="T46" fmla="*/ 1053 w 1054"/>
                  <a:gd name="T47" fmla="*/ 879 h 1258"/>
                  <a:gd name="T48" fmla="*/ 1051 w 1054"/>
                  <a:gd name="T49" fmla="*/ 855 h 1258"/>
                  <a:gd name="T50" fmla="*/ 1047 w 1054"/>
                  <a:gd name="T51" fmla="*/ 831 h 1258"/>
                  <a:gd name="T52" fmla="*/ 1042 w 1054"/>
                  <a:gd name="T53" fmla="*/ 809 h 1258"/>
                  <a:gd name="T54" fmla="*/ 1035 w 1054"/>
                  <a:gd name="T55" fmla="*/ 788 h 1258"/>
                  <a:gd name="T56" fmla="*/ 1027 w 1054"/>
                  <a:gd name="T57" fmla="*/ 769 h 1258"/>
                  <a:gd name="T58" fmla="*/ 1019 w 1054"/>
                  <a:gd name="T59" fmla="*/ 753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54" h="1258">
                    <a:moveTo>
                      <a:pt x="1019" y="753"/>
                    </a:moveTo>
                    <a:lnTo>
                      <a:pt x="529" y="753"/>
                    </a:lnTo>
                    <a:lnTo>
                      <a:pt x="536" y="753"/>
                    </a:lnTo>
                    <a:lnTo>
                      <a:pt x="565" y="755"/>
                    </a:lnTo>
                    <a:lnTo>
                      <a:pt x="590" y="761"/>
                    </a:lnTo>
                    <a:lnTo>
                      <a:pt x="612" y="769"/>
                    </a:lnTo>
                    <a:lnTo>
                      <a:pt x="630" y="781"/>
                    </a:lnTo>
                    <a:lnTo>
                      <a:pt x="644" y="795"/>
                    </a:lnTo>
                    <a:lnTo>
                      <a:pt x="654" y="811"/>
                    </a:lnTo>
                    <a:lnTo>
                      <a:pt x="660" y="830"/>
                    </a:lnTo>
                    <a:lnTo>
                      <a:pt x="662" y="850"/>
                    </a:lnTo>
                    <a:lnTo>
                      <a:pt x="662" y="856"/>
                    </a:lnTo>
                    <a:lnTo>
                      <a:pt x="659" y="876"/>
                    </a:lnTo>
                    <a:lnTo>
                      <a:pt x="652" y="894"/>
                    </a:lnTo>
                    <a:lnTo>
                      <a:pt x="641" y="909"/>
                    </a:lnTo>
                    <a:lnTo>
                      <a:pt x="626" y="923"/>
                    </a:lnTo>
                    <a:lnTo>
                      <a:pt x="608" y="934"/>
                    </a:lnTo>
                    <a:lnTo>
                      <a:pt x="585" y="942"/>
                    </a:lnTo>
                    <a:lnTo>
                      <a:pt x="559" y="947"/>
                    </a:lnTo>
                    <a:lnTo>
                      <a:pt x="529" y="949"/>
                    </a:lnTo>
                    <a:lnTo>
                      <a:pt x="1051" y="949"/>
                    </a:lnTo>
                    <a:lnTo>
                      <a:pt x="1052" y="937"/>
                    </a:lnTo>
                    <a:lnTo>
                      <a:pt x="1053" y="907"/>
                    </a:lnTo>
                    <a:lnTo>
                      <a:pt x="1053" y="879"/>
                    </a:lnTo>
                    <a:lnTo>
                      <a:pt x="1051" y="855"/>
                    </a:lnTo>
                    <a:lnTo>
                      <a:pt x="1047" y="831"/>
                    </a:lnTo>
                    <a:lnTo>
                      <a:pt x="1042" y="809"/>
                    </a:lnTo>
                    <a:lnTo>
                      <a:pt x="1035" y="788"/>
                    </a:lnTo>
                    <a:lnTo>
                      <a:pt x="1027" y="769"/>
                    </a:lnTo>
                    <a:lnTo>
                      <a:pt x="1019" y="75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8" name="Freeform 10">
                <a:extLst>
                  <a:ext uri="{FF2B5EF4-FFF2-40B4-BE49-F238E27FC236}">
                    <a16:creationId xmlns:a16="http://schemas.microsoft.com/office/drawing/2014/main" id="{7D951F9F-5AE7-352E-2649-E99EBACB56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95" y="3531"/>
                <a:ext cx="1054" cy="1258"/>
              </a:xfrm>
              <a:custGeom>
                <a:avLst/>
                <a:gdLst>
                  <a:gd name="T0" fmla="*/ 1019 w 1054"/>
                  <a:gd name="T1" fmla="*/ 309 h 1258"/>
                  <a:gd name="T2" fmla="*/ 380 w 1054"/>
                  <a:gd name="T3" fmla="*/ 309 h 1258"/>
                  <a:gd name="T4" fmla="*/ 535 w 1054"/>
                  <a:gd name="T5" fmla="*/ 310 h 1258"/>
                  <a:gd name="T6" fmla="*/ 561 w 1054"/>
                  <a:gd name="T7" fmla="*/ 314 h 1258"/>
                  <a:gd name="T8" fmla="*/ 584 w 1054"/>
                  <a:gd name="T9" fmla="*/ 321 h 1258"/>
                  <a:gd name="T10" fmla="*/ 602 w 1054"/>
                  <a:gd name="T11" fmla="*/ 332 h 1258"/>
                  <a:gd name="T12" fmla="*/ 617 w 1054"/>
                  <a:gd name="T13" fmla="*/ 345 h 1258"/>
                  <a:gd name="T14" fmla="*/ 628 w 1054"/>
                  <a:gd name="T15" fmla="*/ 361 h 1258"/>
                  <a:gd name="T16" fmla="*/ 634 w 1054"/>
                  <a:gd name="T17" fmla="*/ 380 h 1258"/>
                  <a:gd name="T18" fmla="*/ 636 w 1054"/>
                  <a:gd name="T19" fmla="*/ 402 h 1258"/>
                  <a:gd name="T20" fmla="*/ 635 w 1054"/>
                  <a:gd name="T21" fmla="*/ 422 h 1258"/>
                  <a:gd name="T22" fmla="*/ 629 w 1054"/>
                  <a:gd name="T23" fmla="*/ 441 h 1258"/>
                  <a:gd name="T24" fmla="*/ 619 w 1054"/>
                  <a:gd name="T25" fmla="*/ 457 h 1258"/>
                  <a:gd name="T26" fmla="*/ 605 w 1054"/>
                  <a:gd name="T27" fmla="*/ 471 h 1258"/>
                  <a:gd name="T28" fmla="*/ 587 w 1054"/>
                  <a:gd name="T29" fmla="*/ 482 h 1258"/>
                  <a:gd name="T30" fmla="*/ 565 w 1054"/>
                  <a:gd name="T31" fmla="*/ 489 h 1258"/>
                  <a:gd name="T32" fmla="*/ 539 w 1054"/>
                  <a:gd name="T33" fmla="*/ 494 h 1258"/>
                  <a:gd name="T34" fmla="*/ 509 w 1054"/>
                  <a:gd name="T35" fmla="*/ 496 h 1258"/>
                  <a:gd name="T36" fmla="*/ 965 w 1054"/>
                  <a:gd name="T37" fmla="*/ 496 h 1258"/>
                  <a:gd name="T38" fmla="*/ 970 w 1054"/>
                  <a:gd name="T39" fmla="*/ 489 h 1258"/>
                  <a:gd name="T40" fmla="*/ 981 w 1054"/>
                  <a:gd name="T41" fmla="*/ 472 h 1258"/>
                  <a:gd name="T42" fmla="*/ 991 w 1054"/>
                  <a:gd name="T43" fmla="*/ 454 h 1258"/>
                  <a:gd name="T44" fmla="*/ 999 w 1054"/>
                  <a:gd name="T45" fmla="*/ 435 h 1258"/>
                  <a:gd name="T46" fmla="*/ 1006 w 1054"/>
                  <a:gd name="T47" fmla="*/ 415 h 1258"/>
                  <a:gd name="T48" fmla="*/ 1012 w 1054"/>
                  <a:gd name="T49" fmla="*/ 394 h 1258"/>
                  <a:gd name="T50" fmla="*/ 1016 w 1054"/>
                  <a:gd name="T51" fmla="*/ 372 h 1258"/>
                  <a:gd name="T52" fmla="*/ 1018 w 1054"/>
                  <a:gd name="T53" fmla="*/ 349 h 1258"/>
                  <a:gd name="T54" fmla="*/ 1019 w 1054"/>
                  <a:gd name="T55" fmla="*/ 325 h 1258"/>
                  <a:gd name="T56" fmla="*/ 1019 w 1054"/>
                  <a:gd name="T57" fmla="*/ 309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4" h="1258">
                    <a:moveTo>
                      <a:pt x="1019" y="309"/>
                    </a:moveTo>
                    <a:lnTo>
                      <a:pt x="380" y="309"/>
                    </a:lnTo>
                    <a:lnTo>
                      <a:pt x="535" y="310"/>
                    </a:lnTo>
                    <a:lnTo>
                      <a:pt x="561" y="314"/>
                    </a:lnTo>
                    <a:lnTo>
                      <a:pt x="584" y="321"/>
                    </a:lnTo>
                    <a:lnTo>
                      <a:pt x="602" y="332"/>
                    </a:lnTo>
                    <a:lnTo>
                      <a:pt x="617" y="345"/>
                    </a:lnTo>
                    <a:lnTo>
                      <a:pt x="628" y="361"/>
                    </a:lnTo>
                    <a:lnTo>
                      <a:pt x="634" y="380"/>
                    </a:lnTo>
                    <a:lnTo>
                      <a:pt x="636" y="402"/>
                    </a:lnTo>
                    <a:lnTo>
                      <a:pt x="635" y="422"/>
                    </a:lnTo>
                    <a:lnTo>
                      <a:pt x="629" y="441"/>
                    </a:lnTo>
                    <a:lnTo>
                      <a:pt x="619" y="457"/>
                    </a:lnTo>
                    <a:lnTo>
                      <a:pt x="605" y="471"/>
                    </a:lnTo>
                    <a:lnTo>
                      <a:pt x="587" y="482"/>
                    </a:lnTo>
                    <a:lnTo>
                      <a:pt x="565" y="489"/>
                    </a:lnTo>
                    <a:lnTo>
                      <a:pt x="539" y="494"/>
                    </a:lnTo>
                    <a:lnTo>
                      <a:pt x="509" y="496"/>
                    </a:lnTo>
                    <a:lnTo>
                      <a:pt x="965" y="496"/>
                    </a:lnTo>
                    <a:lnTo>
                      <a:pt x="970" y="489"/>
                    </a:lnTo>
                    <a:lnTo>
                      <a:pt x="981" y="472"/>
                    </a:lnTo>
                    <a:lnTo>
                      <a:pt x="991" y="454"/>
                    </a:lnTo>
                    <a:lnTo>
                      <a:pt x="999" y="435"/>
                    </a:lnTo>
                    <a:lnTo>
                      <a:pt x="1006" y="415"/>
                    </a:lnTo>
                    <a:lnTo>
                      <a:pt x="1012" y="394"/>
                    </a:lnTo>
                    <a:lnTo>
                      <a:pt x="1016" y="372"/>
                    </a:lnTo>
                    <a:lnTo>
                      <a:pt x="1018" y="349"/>
                    </a:lnTo>
                    <a:lnTo>
                      <a:pt x="1019" y="325"/>
                    </a:lnTo>
                    <a:lnTo>
                      <a:pt x="1019" y="30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315" name="Group 11">
              <a:extLst>
                <a:ext uri="{FF2B5EF4-FFF2-40B4-BE49-F238E27FC236}">
                  <a16:creationId xmlns:a16="http://schemas.microsoft.com/office/drawing/2014/main" id="{5A5B7E66-51D7-8324-FAB2-141370DC271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02" y="3507"/>
              <a:ext cx="947" cy="1282"/>
              <a:chOff x="2302" y="3507"/>
              <a:chExt cx="947" cy="1282"/>
            </a:xfrm>
          </p:grpSpPr>
          <p:sp>
            <p:nvSpPr>
              <p:cNvPr id="344" name="Freeform 12">
                <a:extLst>
                  <a:ext uri="{FF2B5EF4-FFF2-40B4-BE49-F238E27FC236}">
                    <a16:creationId xmlns:a16="http://schemas.microsoft.com/office/drawing/2014/main" id="{675FFC19-27E8-9BC6-99BD-EB6B5DF67E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02" y="3507"/>
                <a:ext cx="947" cy="1282"/>
              </a:xfrm>
              <a:custGeom>
                <a:avLst/>
                <a:gdLst>
                  <a:gd name="T0" fmla="*/ 938 w 947"/>
                  <a:gd name="T1" fmla="*/ 341 h 1282"/>
                  <a:gd name="T2" fmla="*/ 459 w 947"/>
                  <a:gd name="T3" fmla="*/ 341 h 1282"/>
                  <a:gd name="T4" fmla="*/ 484 w 947"/>
                  <a:gd name="T5" fmla="*/ 345 h 1282"/>
                  <a:gd name="T6" fmla="*/ 506 w 947"/>
                  <a:gd name="T7" fmla="*/ 353 h 1282"/>
                  <a:gd name="T8" fmla="*/ 523 w 947"/>
                  <a:gd name="T9" fmla="*/ 365 h 1282"/>
                  <a:gd name="T10" fmla="*/ 537 w 947"/>
                  <a:gd name="T11" fmla="*/ 380 h 1282"/>
                  <a:gd name="T12" fmla="*/ 547 w 947"/>
                  <a:gd name="T13" fmla="*/ 399 h 1282"/>
                  <a:gd name="T14" fmla="*/ 552 w 947"/>
                  <a:gd name="T15" fmla="*/ 420 h 1282"/>
                  <a:gd name="T16" fmla="*/ 554 w 947"/>
                  <a:gd name="T17" fmla="*/ 443 h 1282"/>
                  <a:gd name="T18" fmla="*/ 552 w 947"/>
                  <a:gd name="T19" fmla="*/ 458 h 1282"/>
                  <a:gd name="T20" fmla="*/ 548 w 947"/>
                  <a:gd name="T21" fmla="*/ 474 h 1282"/>
                  <a:gd name="T22" fmla="*/ 541 w 947"/>
                  <a:gd name="T23" fmla="*/ 489 h 1282"/>
                  <a:gd name="T24" fmla="*/ 533 w 947"/>
                  <a:gd name="T25" fmla="*/ 505 h 1282"/>
                  <a:gd name="T26" fmla="*/ 521 w 947"/>
                  <a:gd name="T27" fmla="*/ 521 h 1282"/>
                  <a:gd name="T28" fmla="*/ 508 w 947"/>
                  <a:gd name="T29" fmla="*/ 538 h 1282"/>
                  <a:gd name="T30" fmla="*/ 491 w 947"/>
                  <a:gd name="T31" fmla="*/ 555 h 1282"/>
                  <a:gd name="T32" fmla="*/ 473 w 947"/>
                  <a:gd name="T33" fmla="*/ 574 h 1282"/>
                  <a:gd name="T34" fmla="*/ 451 w 947"/>
                  <a:gd name="T35" fmla="*/ 594 h 1282"/>
                  <a:gd name="T36" fmla="*/ 14 w 947"/>
                  <a:gd name="T37" fmla="*/ 983 h 1282"/>
                  <a:gd name="T38" fmla="*/ 14 w 947"/>
                  <a:gd name="T39" fmla="*/ 1281 h 1282"/>
                  <a:gd name="T40" fmla="*/ 946 w 947"/>
                  <a:gd name="T41" fmla="*/ 1281 h 1282"/>
                  <a:gd name="T42" fmla="*/ 946 w 947"/>
                  <a:gd name="T43" fmla="*/ 959 h 1282"/>
                  <a:gd name="T44" fmla="*/ 506 w 947"/>
                  <a:gd name="T45" fmla="*/ 959 h 1282"/>
                  <a:gd name="T46" fmla="*/ 718 w 947"/>
                  <a:gd name="T47" fmla="*/ 780 h 1282"/>
                  <a:gd name="T48" fmla="*/ 739 w 947"/>
                  <a:gd name="T49" fmla="*/ 761 h 1282"/>
                  <a:gd name="T50" fmla="*/ 759 w 947"/>
                  <a:gd name="T51" fmla="*/ 743 h 1282"/>
                  <a:gd name="T52" fmla="*/ 779 w 947"/>
                  <a:gd name="T53" fmla="*/ 725 h 1282"/>
                  <a:gd name="T54" fmla="*/ 797 w 947"/>
                  <a:gd name="T55" fmla="*/ 707 h 1282"/>
                  <a:gd name="T56" fmla="*/ 814 w 947"/>
                  <a:gd name="T57" fmla="*/ 689 h 1282"/>
                  <a:gd name="T58" fmla="*/ 830 w 947"/>
                  <a:gd name="T59" fmla="*/ 671 h 1282"/>
                  <a:gd name="T60" fmla="*/ 845 w 947"/>
                  <a:gd name="T61" fmla="*/ 653 h 1282"/>
                  <a:gd name="T62" fmla="*/ 859 w 947"/>
                  <a:gd name="T63" fmla="*/ 635 h 1282"/>
                  <a:gd name="T64" fmla="*/ 872 w 947"/>
                  <a:gd name="T65" fmla="*/ 617 h 1282"/>
                  <a:gd name="T66" fmla="*/ 884 w 947"/>
                  <a:gd name="T67" fmla="*/ 599 h 1282"/>
                  <a:gd name="T68" fmla="*/ 895 w 947"/>
                  <a:gd name="T69" fmla="*/ 580 h 1282"/>
                  <a:gd name="T70" fmla="*/ 904 w 947"/>
                  <a:gd name="T71" fmla="*/ 561 h 1282"/>
                  <a:gd name="T72" fmla="*/ 913 w 947"/>
                  <a:gd name="T73" fmla="*/ 542 h 1282"/>
                  <a:gd name="T74" fmla="*/ 920 w 947"/>
                  <a:gd name="T75" fmla="*/ 522 h 1282"/>
                  <a:gd name="T76" fmla="*/ 927 w 947"/>
                  <a:gd name="T77" fmla="*/ 501 h 1282"/>
                  <a:gd name="T78" fmla="*/ 932 w 947"/>
                  <a:gd name="T79" fmla="*/ 480 h 1282"/>
                  <a:gd name="T80" fmla="*/ 936 w 947"/>
                  <a:gd name="T81" fmla="*/ 459 h 1282"/>
                  <a:gd name="T82" fmla="*/ 939 w 947"/>
                  <a:gd name="T83" fmla="*/ 436 h 1282"/>
                  <a:gd name="T84" fmla="*/ 940 w 947"/>
                  <a:gd name="T85" fmla="*/ 413 h 1282"/>
                  <a:gd name="T86" fmla="*/ 941 w 947"/>
                  <a:gd name="T87" fmla="*/ 390 h 1282"/>
                  <a:gd name="T88" fmla="*/ 941 w 947"/>
                  <a:gd name="T89" fmla="*/ 380 h 1282"/>
                  <a:gd name="T90" fmla="*/ 940 w 947"/>
                  <a:gd name="T91" fmla="*/ 351 h 1282"/>
                  <a:gd name="T92" fmla="*/ 938 w 947"/>
                  <a:gd name="T93" fmla="*/ 341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47" h="1282">
                    <a:moveTo>
                      <a:pt x="938" y="341"/>
                    </a:moveTo>
                    <a:lnTo>
                      <a:pt x="459" y="341"/>
                    </a:lnTo>
                    <a:lnTo>
                      <a:pt x="484" y="345"/>
                    </a:lnTo>
                    <a:lnTo>
                      <a:pt x="506" y="353"/>
                    </a:lnTo>
                    <a:lnTo>
                      <a:pt x="523" y="365"/>
                    </a:lnTo>
                    <a:lnTo>
                      <a:pt x="537" y="380"/>
                    </a:lnTo>
                    <a:lnTo>
                      <a:pt x="547" y="399"/>
                    </a:lnTo>
                    <a:lnTo>
                      <a:pt x="552" y="420"/>
                    </a:lnTo>
                    <a:lnTo>
                      <a:pt x="554" y="443"/>
                    </a:lnTo>
                    <a:lnTo>
                      <a:pt x="552" y="458"/>
                    </a:lnTo>
                    <a:lnTo>
                      <a:pt x="548" y="474"/>
                    </a:lnTo>
                    <a:lnTo>
                      <a:pt x="541" y="489"/>
                    </a:lnTo>
                    <a:lnTo>
                      <a:pt x="533" y="505"/>
                    </a:lnTo>
                    <a:lnTo>
                      <a:pt x="521" y="521"/>
                    </a:lnTo>
                    <a:lnTo>
                      <a:pt x="508" y="538"/>
                    </a:lnTo>
                    <a:lnTo>
                      <a:pt x="491" y="555"/>
                    </a:lnTo>
                    <a:lnTo>
                      <a:pt x="473" y="574"/>
                    </a:lnTo>
                    <a:lnTo>
                      <a:pt x="451" y="594"/>
                    </a:lnTo>
                    <a:lnTo>
                      <a:pt x="14" y="983"/>
                    </a:lnTo>
                    <a:lnTo>
                      <a:pt x="14" y="1281"/>
                    </a:lnTo>
                    <a:lnTo>
                      <a:pt x="946" y="1281"/>
                    </a:lnTo>
                    <a:lnTo>
                      <a:pt x="946" y="959"/>
                    </a:lnTo>
                    <a:lnTo>
                      <a:pt x="506" y="959"/>
                    </a:lnTo>
                    <a:lnTo>
                      <a:pt x="718" y="780"/>
                    </a:lnTo>
                    <a:lnTo>
                      <a:pt x="739" y="761"/>
                    </a:lnTo>
                    <a:lnTo>
                      <a:pt x="759" y="743"/>
                    </a:lnTo>
                    <a:lnTo>
                      <a:pt x="779" y="725"/>
                    </a:lnTo>
                    <a:lnTo>
                      <a:pt x="797" y="707"/>
                    </a:lnTo>
                    <a:lnTo>
                      <a:pt x="814" y="689"/>
                    </a:lnTo>
                    <a:lnTo>
                      <a:pt x="830" y="671"/>
                    </a:lnTo>
                    <a:lnTo>
                      <a:pt x="845" y="653"/>
                    </a:lnTo>
                    <a:lnTo>
                      <a:pt x="859" y="635"/>
                    </a:lnTo>
                    <a:lnTo>
                      <a:pt x="872" y="617"/>
                    </a:lnTo>
                    <a:lnTo>
                      <a:pt x="884" y="599"/>
                    </a:lnTo>
                    <a:lnTo>
                      <a:pt x="895" y="580"/>
                    </a:lnTo>
                    <a:lnTo>
                      <a:pt x="904" y="561"/>
                    </a:lnTo>
                    <a:lnTo>
                      <a:pt x="913" y="542"/>
                    </a:lnTo>
                    <a:lnTo>
                      <a:pt x="920" y="522"/>
                    </a:lnTo>
                    <a:lnTo>
                      <a:pt x="927" y="501"/>
                    </a:lnTo>
                    <a:lnTo>
                      <a:pt x="932" y="480"/>
                    </a:lnTo>
                    <a:lnTo>
                      <a:pt x="936" y="459"/>
                    </a:lnTo>
                    <a:lnTo>
                      <a:pt x="939" y="436"/>
                    </a:lnTo>
                    <a:lnTo>
                      <a:pt x="940" y="413"/>
                    </a:lnTo>
                    <a:lnTo>
                      <a:pt x="941" y="390"/>
                    </a:lnTo>
                    <a:lnTo>
                      <a:pt x="941" y="380"/>
                    </a:lnTo>
                    <a:lnTo>
                      <a:pt x="940" y="351"/>
                    </a:lnTo>
                    <a:lnTo>
                      <a:pt x="938" y="34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5" name="Freeform 13">
                <a:extLst>
                  <a:ext uri="{FF2B5EF4-FFF2-40B4-BE49-F238E27FC236}">
                    <a16:creationId xmlns:a16="http://schemas.microsoft.com/office/drawing/2014/main" id="{E51E6292-BB75-8FCD-F08F-517E343D77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02" y="3507"/>
                <a:ext cx="947" cy="1282"/>
              </a:xfrm>
              <a:custGeom>
                <a:avLst/>
                <a:gdLst>
                  <a:gd name="T0" fmla="*/ 497 w 947"/>
                  <a:gd name="T1" fmla="*/ 0 h 1282"/>
                  <a:gd name="T2" fmla="*/ 466 w 947"/>
                  <a:gd name="T3" fmla="*/ 0 h 1282"/>
                  <a:gd name="T4" fmla="*/ 435 w 947"/>
                  <a:gd name="T5" fmla="*/ 2 h 1282"/>
                  <a:gd name="T6" fmla="*/ 406 w 947"/>
                  <a:gd name="T7" fmla="*/ 5 h 1282"/>
                  <a:gd name="T8" fmla="*/ 378 w 947"/>
                  <a:gd name="T9" fmla="*/ 9 h 1282"/>
                  <a:gd name="T10" fmla="*/ 351 w 947"/>
                  <a:gd name="T11" fmla="*/ 14 h 1282"/>
                  <a:gd name="T12" fmla="*/ 324 w 947"/>
                  <a:gd name="T13" fmla="*/ 20 h 1282"/>
                  <a:gd name="T14" fmla="*/ 298 w 947"/>
                  <a:gd name="T15" fmla="*/ 28 h 1282"/>
                  <a:gd name="T16" fmla="*/ 273 w 947"/>
                  <a:gd name="T17" fmla="*/ 36 h 1282"/>
                  <a:gd name="T18" fmla="*/ 248 w 947"/>
                  <a:gd name="T19" fmla="*/ 46 h 1282"/>
                  <a:gd name="T20" fmla="*/ 224 w 947"/>
                  <a:gd name="T21" fmla="*/ 57 h 1282"/>
                  <a:gd name="T22" fmla="*/ 201 w 947"/>
                  <a:gd name="T23" fmla="*/ 69 h 1282"/>
                  <a:gd name="T24" fmla="*/ 177 w 947"/>
                  <a:gd name="T25" fmla="*/ 82 h 1282"/>
                  <a:gd name="T26" fmla="*/ 154 w 947"/>
                  <a:gd name="T27" fmla="*/ 96 h 1282"/>
                  <a:gd name="T28" fmla="*/ 132 w 947"/>
                  <a:gd name="T29" fmla="*/ 111 h 1282"/>
                  <a:gd name="T30" fmla="*/ 110 w 947"/>
                  <a:gd name="T31" fmla="*/ 128 h 1282"/>
                  <a:gd name="T32" fmla="*/ 87 w 947"/>
                  <a:gd name="T33" fmla="*/ 145 h 1282"/>
                  <a:gd name="T34" fmla="*/ 65 w 947"/>
                  <a:gd name="T35" fmla="*/ 164 h 1282"/>
                  <a:gd name="T36" fmla="*/ 43 w 947"/>
                  <a:gd name="T37" fmla="*/ 183 h 1282"/>
                  <a:gd name="T38" fmla="*/ 21 w 947"/>
                  <a:gd name="T39" fmla="*/ 204 h 1282"/>
                  <a:gd name="T40" fmla="*/ 0 w 947"/>
                  <a:gd name="T41" fmla="*/ 226 h 1282"/>
                  <a:gd name="T42" fmla="*/ 235 w 947"/>
                  <a:gd name="T43" fmla="*/ 461 h 1282"/>
                  <a:gd name="T44" fmla="*/ 255 w 947"/>
                  <a:gd name="T45" fmla="*/ 443 h 1282"/>
                  <a:gd name="T46" fmla="*/ 274 w 947"/>
                  <a:gd name="T47" fmla="*/ 427 h 1282"/>
                  <a:gd name="T48" fmla="*/ 293 w 947"/>
                  <a:gd name="T49" fmla="*/ 412 h 1282"/>
                  <a:gd name="T50" fmla="*/ 310 w 947"/>
                  <a:gd name="T51" fmla="*/ 398 h 1282"/>
                  <a:gd name="T52" fmla="*/ 328 w 947"/>
                  <a:gd name="T53" fmla="*/ 386 h 1282"/>
                  <a:gd name="T54" fmla="*/ 344 w 947"/>
                  <a:gd name="T55" fmla="*/ 376 h 1282"/>
                  <a:gd name="T56" fmla="*/ 361 w 947"/>
                  <a:gd name="T57" fmla="*/ 366 h 1282"/>
                  <a:gd name="T58" fmla="*/ 377 w 947"/>
                  <a:gd name="T59" fmla="*/ 359 h 1282"/>
                  <a:gd name="T60" fmla="*/ 393 w 947"/>
                  <a:gd name="T61" fmla="*/ 352 h 1282"/>
                  <a:gd name="T62" fmla="*/ 409 w 947"/>
                  <a:gd name="T63" fmla="*/ 347 h 1282"/>
                  <a:gd name="T64" fmla="*/ 426 w 947"/>
                  <a:gd name="T65" fmla="*/ 344 h 1282"/>
                  <a:gd name="T66" fmla="*/ 442 w 947"/>
                  <a:gd name="T67" fmla="*/ 342 h 1282"/>
                  <a:gd name="T68" fmla="*/ 459 w 947"/>
                  <a:gd name="T69" fmla="*/ 341 h 1282"/>
                  <a:gd name="T70" fmla="*/ 938 w 947"/>
                  <a:gd name="T71" fmla="*/ 341 h 1282"/>
                  <a:gd name="T72" fmla="*/ 936 w 947"/>
                  <a:gd name="T73" fmla="*/ 319 h 1282"/>
                  <a:gd name="T74" fmla="*/ 929 w 947"/>
                  <a:gd name="T75" fmla="*/ 288 h 1282"/>
                  <a:gd name="T76" fmla="*/ 920 w 947"/>
                  <a:gd name="T77" fmla="*/ 258 h 1282"/>
                  <a:gd name="T78" fmla="*/ 908 w 947"/>
                  <a:gd name="T79" fmla="*/ 229 h 1282"/>
                  <a:gd name="T80" fmla="*/ 894 w 947"/>
                  <a:gd name="T81" fmla="*/ 202 h 1282"/>
                  <a:gd name="T82" fmla="*/ 878 w 947"/>
                  <a:gd name="T83" fmla="*/ 176 h 1282"/>
                  <a:gd name="T84" fmla="*/ 860 w 947"/>
                  <a:gd name="T85" fmla="*/ 152 h 1282"/>
                  <a:gd name="T86" fmla="*/ 839 w 947"/>
                  <a:gd name="T87" fmla="*/ 129 h 1282"/>
                  <a:gd name="T88" fmla="*/ 817 w 947"/>
                  <a:gd name="T89" fmla="*/ 108 h 1282"/>
                  <a:gd name="T90" fmla="*/ 792 w 947"/>
                  <a:gd name="T91" fmla="*/ 88 h 1282"/>
                  <a:gd name="T92" fmla="*/ 766 w 947"/>
                  <a:gd name="T93" fmla="*/ 70 h 1282"/>
                  <a:gd name="T94" fmla="*/ 738 w 947"/>
                  <a:gd name="T95" fmla="*/ 54 h 1282"/>
                  <a:gd name="T96" fmla="*/ 708 w 947"/>
                  <a:gd name="T97" fmla="*/ 40 h 1282"/>
                  <a:gd name="T98" fmla="*/ 676 w 947"/>
                  <a:gd name="T99" fmla="*/ 28 h 1282"/>
                  <a:gd name="T100" fmla="*/ 643 w 947"/>
                  <a:gd name="T101" fmla="*/ 18 h 1282"/>
                  <a:gd name="T102" fmla="*/ 608 w 947"/>
                  <a:gd name="T103" fmla="*/ 10 h 1282"/>
                  <a:gd name="T104" fmla="*/ 572 w 947"/>
                  <a:gd name="T105" fmla="*/ 4 h 1282"/>
                  <a:gd name="T106" fmla="*/ 535 w 947"/>
                  <a:gd name="T107" fmla="*/ 1 h 1282"/>
                  <a:gd name="T108" fmla="*/ 497 w 947"/>
                  <a:gd name="T109" fmla="*/ 0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7" h="1282">
                    <a:moveTo>
                      <a:pt x="497" y="0"/>
                    </a:moveTo>
                    <a:lnTo>
                      <a:pt x="466" y="0"/>
                    </a:lnTo>
                    <a:lnTo>
                      <a:pt x="435" y="2"/>
                    </a:lnTo>
                    <a:lnTo>
                      <a:pt x="406" y="5"/>
                    </a:lnTo>
                    <a:lnTo>
                      <a:pt x="378" y="9"/>
                    </a:lnTo>
                    <a:lnTo>
                      <a:pt x="351" y="14"/>
                    </a:lnTo>
                    <a:lnTo>
                      <a:pt x="324" y="20"/>
                    </a:lnTo>
                    <a:lnTo>
                      <a:pt x="298" y="28"/>
                    </a:lnTo>
                    <a:lnTo>
                      <a:pt x="273" y="36"/>
                    </a:lnTo>
                    <a:lnTo>
                      <a:pt x="248" y="46"/>
                    </a:lnTo>
                    <a:lnTo>
                      <a:pt x="224" y="57"/>
                    </a:lnTo>
                    <a:lnTo>
                      <a:pt x="201" y="69"/>
                    </a:lnTo>
                    <a:lnTo>
                      <a:pt x="177" y="82"/>
                    </a:lnTo>
                    <a:lnTo>
                      <a:pt x="154" y="96"/>
                    </a:lnTo>
                    <a:lnTo>
                      <a:pt x="132" y="111"/>
                    </a:lnTo>
                    <a:lnTo>
                      <a:pt x="110" y="128"/>
                    </a:lnTo>
                    <a:lnTo>
                      <a:pt x="87" y="145"/>
                    </a:lnTo>
                    <a:lnTo>
                      <a:pt x="65" y="164"/>
                    </a:lnTo>
                    <a:lnTo>
                      <a:pt x="43" y="183"/>
                    </a:lnTo>
                    <a:lnTo>
                      <a:pt x="21" y="204"/>
                    </a:lnTo>
                    <a:lnTo>
                      <a:pt x="0" y="226"/>
                    </a:lnTo>
                    <a:lnTo>
                      <a:pt x="235" y="461"/>
                    </a:lnTo>
                    <a:lnTo>
                      <a:pt x="255" y="443"/>
                    </a:lnTo>
                    <a:lnTo>
                      <a:pt x="274" y="427"/>
                    </a:lnTo>
                    <a:lnTo>
                      <a:pt x="293" y="412"/>
                    </a:lnTo>
                    <a:lnTo>
                      <a:pt x="310" y="398"/>
                    </a:lnTo>
                    <a:lnTo>
                      <a:pt x="328" y="386"/>
                    </a:lnTo>
                    <a:lnTo>
                      <a:pt x="344" y="376"/>
                    </a:lnTo>
                    <a:lnTo>
                      <a:pt x="361" y="366"/>
                    </a:lnTo>
                    <a:lnTo>
                      <a:pt x="377" y="359"/>
                    </a:lnTo>
                    <a:lnTo>
                      <a:pt x="393" y="352"/>
                    </a:lnTo>
                    <a:lnTo>
                      <a:pt x="409" y="347"/>
                    </a:lnTo>
                    <a:lnTo>
                      <a:pt x="426" y="344"/>
                    </a:lnTo>
                    <a:lnTo>
                      <a:pt x="442" y="342"/>
                    </a:lnTo>
                    <a:lnTo>
                      <a:pt x="459" y="341"/>
                    </a:lnTo>
                    <a:lnTo>
                      <a:pt x="938" y="341"/>
                    </a:lnTo>
                    <a:lnTo>
                      <a:pt x="936" y="319"/>
                    </a:lnTo>
                    <a:lnTo>
                      <a:pt x="929" y="288"/>
                    </a:lnTo>
                    <a:lnTo>
                      <a:pt x="920" y="258"/>
                    </a:lnTo>
                    <a:lnTo>
                      <a:pt x="908" y="229"/>
                    </a:lnTo>
                    <a:lnTo>
                      <a:pt x="894" y="202"/>
                    </a:lnTo>
                    <a:lnTo>
                      <a:pt x="878" y="176"/>
                    </a:lnTo>
                    <a:lnTo>
                      <a:pt x="860" y="152"/>
                    </a:lnTo>
                    <a:lnTo>
                      <a:pt x="839" y="129"/>
                    </a:lnTo>
                    <a:lnTo>
                      <a:pt x="817" y="108"/>
                    </a:lnTo>
                    <a:lnTo>
                      <a:pt x="792" y="88"/>
                    </a:lnTo>
                    <a:lnTo>
                      <a:pt x="766" y="70"/>
                    </a:lnTo>
                    <a:lnTo>
                      <a:pt x="738" y="54"/>
                    </a:lnTo>
                    <a:lnTo>
                      <a:pt x="708" y="40"/>
                    </a:lnTo>
                    <a:lnTo>
                      <a:pt x="676" y="28"/>
                    </a:lnTo>
                    <a:lnTo>
                      <a:pt x="643" y="18"/>
                    </a:lnTo>
                    <a:lnTo>
                      <a:pt x="608" y="10"/>
                    </a:lnTo>
                    <a:lnTo>
                      <a:pt x="572" y="4"/>
                    </a:lnTo>
                    <a:lnTo>
                      <a:pt x="535" y="1"/>
                    </a:lnTo>
                    <a:lnTo>
                      <a:pt x="497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316" name="Group 14">
              <a:extLst>
                <a:ext uri="{FF2B5EF4-FFF2-40B4-BE49-F238E27FC236}">
                  <a16:creationId xmlns:a16="http://schemas.microsoft.com/office/drawing/2014/main" id="{76DD2377-6F0C-19AC-6E6A-1969F76C98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59" y="3531"/>
              <a:ext cx="1054" cy="1258"/>
              <a:chOff x="3359" y="3531"/>
              <a:chExt cx="1054" cy="1258"/>
            </a:xfrm>
          </p:grpSpPr>
          <p:sp>
            <p:nvSpPr>
              <p:cNvPr id="341" name="Freeform 15">
                <a:extLst>
                  <a:ext uri="{FF2B5EF4-FFF2-40B4-BE49-F238E27FC236}">
                    <a16:creationId xmlns:a16="http://schemas.microsoft.com/office/drawing/2014/main" id="{98D508D8-51A0-B32F-B78A-DD2FAC16D7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59" y="3531"/>
                <a:ext cx="1054" cy="1258"/>
              </a:xfrm>
              <a:custGeom>
                <a:avLst/>
                <a:gdLst>
                  <a:gd name="T0" fmla="*/ 0 w 1054"/>
                  <a:gd name="T1" fmla="*/ 0 h 1258"/>
                  <a:gd name="T2" fmla="*/ 573 w 1054"/>
                  <a:gd name="T3" fmla="*/ 1258 h 1258"/>
                  <a:gd name="T4" fmla="*/ 665 w 1054"/>
                  <a:gd name="T5" fmla="*/ 1253 h 1258"/>
                  <a:gd name="T6" fmla="*/ 747 w 1054"/>
                  <a:gd name="T7" fmla="*/ 1241 h 1258"/>
                  <a:gd name="T8" fmla="*/ 819 w 1054"/>
                  <a:gd name="T9" fmla="*/ 1220 h 1258"/>
                  <a:gd name="T10" fmla="*/ 881 w 1054"/>
                  <a:gd name="T11" fmla="*/ 1192 h 1258"/>
                  <a:gd name="T12" fmla="*/ 934 w 1054"/>
                  <a:gd name="T13" fmla="*/ 1158 h 1258"/>
                  <a:gd name="T14" fmla="*/ 977 w 1054"/>
                  <a:gd name="T15" fmla="*/ 1118 h 1258"/>
                  <a:gd name="T16" fmla="*/ 1011 w 1054"/>
                  <a:gd name="T17" fmla="*/ 1072 h 1258"/>
                  <a:gd name="T18" fmla="*/ 1034 w 1054"/>
                  <a:gd name="T19" fmla="*/ 1021 h 1258"/>
                  <a:gd name="T20" fmla="*/ 1049 w 1054"/>
                  <a:gd name="T21" fmla="*/ 966 h 1258"/>
                  <a:gd name="T22" fmla="*/ 380 w 1054"/>
                  <a:gd name="T23" fmla="*/ 949 h 1258"/>
                  <a:gd name="T24" fmla="*/ 1019 w 1054"/>
                  <a:gd name="T25" fmla="*/ 753 h 1258"/>
                  <a:gd name="T26" fmla="*/ 1007 w 1054"/>
                  <a:gd name="T27" fmla="*/ 733 h 1258"/>
                  <a:gd name="T28" fmla="*/ 982 w 1054"/>
                  <a:gd name="T29" fmla="*/ 701 h 1258"/>
                  <a:gd name="T30" fmla="*/ 953 w 1054"/>
                  <a:gd name="T31" fmla="*/ 673 h 1258"/>
                  <a:gd name="T32" fmla="*/ 919 w 1054"/>
                  <a:gd name="T33" fmla="*/ 649 h 1258"/>
                  <a:gd name="T34" fmla="*/ 883 w 1054"/>
                  <a:gd name="T35" fmla="*/ 629 h 1258"/>
                  <a:gd name="T36" fmla="*/ 844 w 1054"/>
                  <a:gd name="T37" fmla="*/ 611 h 1258"/>
                  <a:gd name="T38" fmla="*/ 843 w 1054"/>
                  <a:gd name="T39" fmla="*/ 594 h 1258"/>
                  <a:gd name="T40" fmla="*/ 880 w 1054"/>
                  <a:gd name="T41" fmla="*/ 573 h 1258"/>
                  <a:gd name="T42" fmla="*/ 914 w 1054"/>
                  <a:gd name="T43" fmla="*/ 549 h 1258"/>
                  <a:gd name="T44" fmla="*/ 944 w 1054"/>
                  <a:gd name="T45" fmla="*/ 521 h 1258"/>
                  <a:gd name="T46" fmla="*/ 965 w 1054"/>
                  <a:gd name="T47" fmla="*/ 496 h 1258"/>
                  <a:gd name="T48" fmla="*/ 380 w 1054"/>
                  <a:gd name="T49" fmla="*/ 309 h 1258"/>
                  <a:gd name="T50" fmla="*/ 1019 w 1054"/>
                  <a:gd name="T51" fmla="*/ 302 h 1258"/>
                  <a:gd name="T52" fmla="*/ 1014 w 1054"/>
                  <a:gd name="T53" fmla="*/ 258 h 1258"/>
                  <a:gd name="T54" fmla="*/ 1005 w 1054"/>
                  <a:gd name="T55" fmla="*/ 218 h 1258"/>
                  <a:gd name="T56" fmla="*/ 990 w 1054"/>
                  <a:gd name="T57" fmla="*/ 181 h 1258"/>
                  <a:gd name="T58" fmla="*/ 970 w 1054"/>
                  <a:gd name="T59" fmla="*/ 147 h 1258"/>
                  <a:gd name="T60" fmla="*/ 945 w 1054"/>
                  <a:gd name="T61" fmla="*/ 116 h 1258"/>
                  <a:gd name="T62" fmla="*/ 917 w 1054"/>
                  <a:gd name="T63" fmla="*/ 90 h 1258"/>
                  <a:gd name="T64" fmla="*/ 889 w 1054"/>
                  <a:gd name="T65" fmla="*/ 70 h 1258"/>
                  <a:gd name="T66" fmla="*/ 858 w 1054"/>
                  <a:gd name="T67" fmla="*/ 52 h 1258"/>
                  <a:gd name="T68" fmla="*/ 823 w 1054"/>
                  <a:gd name="T69" fmla="*/ 37 h 1258"/>
                  <a:gd name="T70" fmla="*/ 786 w 1054"/>
                  <a:gd name="T71" fmla="*/ 25 h 1258"/>
                  <a:gd name="T72" fmla="*/ 746 w 1054"/>
                  <a:gd name="T73" fmla="*/ 15 h 1258"/>
                  <a:gd name="T74" fmla="*/ 703 w 1054"/>
                  <a:gd name="T75" fmla="*/ 7 h 1258"/>
                  <a:gd name="T76" fmla="*/ 657 w 1054"/>
                  <a:gd name="T77" fmla="*/ 2 h 1258"/>
                  <a:gd name="T78" fmla="*/ 608 w 1054"/>
                  <a:gd name="T79" fmla="*/ 0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54" h="1258">
                    <a:moveTo>
                      <a:pt x="582" y="0"/>
                    </a:moveTo>
                    <a:lnTo>
                      <a:pt x="0" y="0"/>
                    </a:lnTo>
                    <a:lnTo>
                      <a:pt x="0" y="1258"/>
                    </a:lnTo>
                    <a:lnTo>
                      <a:pt x="573" y="1258"/>
                    </a:lnTo>
                    <a:lnTo>
                      <a:pt x="620" y="1257"/>
                    </a:lnTo>
                    <a:lnTo>
                      <a:pt x="665" y="1253"/>
                    </a:lnTo>
                    <a:lnTo>
                      <a:pt x="707" y="1248"/>
                    </a:lnTo>
                    <a:lnTo>
                      <a:pt x="747" y="1241"/>
                    </a:lnTo>
                    <a:lnTo>
                      <a:pt x="784" y="1231"/>
                    </a:lnTo>
                    <a:lnTo>
                      <a:pt x="819" y="1220"/>
                    </a:lnTo>
                    <a:lnTo>
                      <a:pt x="851" y="1207"/>
                    </a:lnTo>
                    <a:lnTo>
                      <a:pt x="881" y="1192"/>
                    </a:lnTo>
                    <a:lnTo>
                      <a:pt x="909" y="1176"/>
                    </a:lnTo>
                    <a:lnTo>
                      <a:pt x="934" y="1158"/>
                    </a:lnTo>
                    <a:lnTo>
                      <a:pt x="957" y="1138"/>
                    </a:lnTo>
                    <a:lnTo>
                      <a:pt x="977" y="1118"/>
                    </a:lnTo>
                    <a:lnTo>
                      <a:pt x="995" y="1095"/>
                    </a:lnTo>
                    <a:lnTo>
                      <a:pt x="1011" y="1072"/>
                    </a:lnTo>
                    <a:lnTo>
                      <a:pt x="1024" y="1047"/>
                    </a:lnTo>
                    <a:lnTo>
                      <a:pt x="1034" y="1021"/>
                    </a:lnTo>
                    <a:lnTo>
                      <a:pt x="1043" y="994"/>
                    </a:lnTo>
                    <a:lnTo>
                      <a:pt x="1049" y="966"/>
                    </a:lnTo>
                    <a:lnTo>
                      <a:pt x="1051" y="949"/>
                    </a:lnTo>
                    <a:lnTo>
                      <a:pt x="380" y="949"/>
                    </a:lnTo>
                    <a:lnTo>
                      <a:pt x="380" y="753"/>
                    </a:lnTo>
                    <a:lnTo>
                      <a:pt x="1019" y="753"/>
                    </a:lnTo>
                    <a:lnTo>
                      <a:pt x="1018" y="750"/>
                    </a:lnTo>
                    <a:lnTo>
                      <a:pt x="1007" y="733"/>
                    </a:lnTo>
                    <a:lnTo>
                      <a:pt x="995" y="717"/>
                    </a:lnTo>
                    <a:lnTo>
                      <a:pt x="982" y="701"/>
                    </a:lnTo>
                    <a:lnTo>
                      <a:pt x="968" y="687"/>
                    </a:lnTo>
                    <a:lnTo>
                      <a:pt x="953" y="673"/>
                    </a:lnTo>
                    <a:lnTo>
                      <a:pt x="936" y="661"/>
                    </a:lnTo>
                    <a:lnTo>
                      <a:pt x="919" y="649"/>
                    </a:lnTo>
                    <a:lnTo>
                      <a:pt x="902" y="639"/>
                    </a:lnTo>
                    <a:lnTo>
                      <a:pt x="883" y="629"/>
                    </a:lnTo>
                    <a:lnTo>
                      <a:pt x="864" y="619"/>
                    </a:lnTo>
                    <a:lnTo>
                      <a:pt x="844" y="611"/>
                    </a:lnTo>
                    <a:lnTo>
                      <a:pt x="823" y="603"/>
                    </a:lnTo>
                    <a:lnTo>
                      <a:pt x="843" y="594"/>
                    </a:lnTo>
                    <a:lnTo>
                      <a:pt x="862" y="584"/>
                    </a:lnTo>
                    <a:lnTo>
                      <a:pt x="880" y="573"/>
                    </a:lnTo>
                    <a:lnTo>
                      <a:pt x="898" y="561"/>
                    </a:lnTo>
                    <a:lnTo>
                      <a:pt x="914" y="549"/>
                    </a:lnTo>
                    <a:lnTo>
                      <a:pt x="930" y="535"/>
                    </a:lnTo>
                    <a:lnTo>
                      <a:pt x="944" y="521"/>
                    </a:lnTo>
                    <a:lnTo>
                      <a:pt x="958" y="505"/>
                    </a:lnTo>
                    <a:lnTo>
                      <a:pt x="965" y="496"/>
                    </a:lnTo>
                    <a:lnTo>
                      <a:pt x="380" y="496"/>
                    </a:lnTo>
                    <a:lnTo>
                      <a:pt x="380" y="309"/>
                    </a:lnTo>
                    <a:lnTo>
                      <a:pt x="1019" y="309"/>
                    </a:lnTo>
                    <a:lnTo>
                      <a:pt x="1019" y="302"/>
                    </a:lnTo>
                    <a:lnTo>
                      <a:pt x="1017" y="280"/>
                    </a:lnTo>
                    <a:lnTo>
                      <a:pt x="1014" y="258"/>
                    </a:lnTo>
                    <a:lnTo>
                      <a:pt x="1010" y="237"/>
                    </a:lnTo>
                    <a:lnTo>
                      <a:pt x="1005" y="218"/>
                    </a:lnTo>
                    <a:lnTo>
                      <a:pt x="998" y="199"/>
                    </a:lnTo>
                    <a:lnTo>
                      <a:pt x="990" y="181"/>
                    </a:lnTo>
                    <a:lnTo>
                      <a:pt x="980" y="164"/>
                    </a:lnTo>
                    <a:lnTo>
                      <a:pt x="970" y="147"/>
                    </a:lnTo>
                    <a:lnTo>
                      <a:pt x="958" y="132"/>
                    </a:lnTo>
                    <a:lnTo>
                      <a:pt x="945" y="116"/>
                    </a:lnTo>
                    <a:lnTo>
                      <a:pt x="931" y="101"/>
                    </a:lnTo>
                    <a:lnTo>
                      <a:pt x="917" y="90"/>
                    </a:lnTo>
                    <a:lnTo>
                      <a:pt x="904" y="80"/>
                    </a:lnTo>
                    <a:lnTo>
                      <a:pt x="889" y="70"/>
                    </a:lnTo>
                    <a:lnTo>
                      <a:pt x="874" y="61"/>
                    </a:lnTo>
                    <a:lnTo>
                      <a:pt x="858" y="52"/>
                    </a:lnTo>
                    <a:lnTo>
                      <a:pt x="841" y="44"/>
                    </a:lnTo>
                    <a:lnTo>
                      <a:pt x="823" y="37"/>
                    </a:lnTo>
                    <a:lnTo>
                      <a:pt x="805" y="31"/>
                    </a:lnTo>
                    <a:lnTo>
                      <a:pt x="786" y="25"/>
                    </a:lnTo>
                    <a:lnTo>
                      <a:pt x="767" y="19"/>
                    </a:lnTo>
                    <a:lnTo>
                      <a:pt x="746" y="15"/>
                    </a:lnTo>
                    <a:lnTo>
                      <a:pt x="725" y="11"/>
                    </a:lnTo>
                    <a:lnTo>
                      <a:pt x="703" y="7"/>
                    </a:lnTo>
                    <a:lnTo>
                      <a:pt x="681" y="4"/>
                    </a:lnTo>
                    <a:lnTo>
                      <a:pt x="657" y="2"/>
                    </a:lnTo>
                    <a:lnTo>
                      <a:pt x="633" y="1"/>
                    </a:lnTo>
                    <a:lnTo>
                      <a:pt x="608" y="0"/>
                    </a:lnTo>
                    <a:lnTo>
                      <a:pt x="58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2" name="Freeform 16">
                <a:extLst>
                  <a:ext uri="{FF2B5EF4-FFF2-40B4-BE49-F238E27FC236}">
                    <a16:creationId xmlns:a16="http://schemas.microsoft.com/office/drawing/2014/main" id="{147E246C-8BB0-80FC-18AB-9A9A668395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59" y="3531"/>
                <a:ext cx="1054" cy="1258"/>
              </a:xfrm>
              <a:custGeom>
                <a:avLst/>
                <a:gdLst>
                  <a:gd name="T0" fmla="*/ 1019 w 1054"/>
                  <a:gd name="T1" fmla="*/ 753 h 1258"/>
                  <a:gd name="T2" fmla="*/ 529 w 1054"/>
                  <a:gd name="T3" fmla="*/ 753 h 1258"/>
                  <a:gd name="T4" fmla="*/ 536 w 1054"/>
                  <a:gd name="T5" fmla="*/ 753 h 1258"/>
                  <a:gd name="T6" fmla="*/ 565 w 1054"/>
                  <a:gd name="T7" fmla="*/ 755 h 1258"/>
                  <a:gd name="T8" fmla="*/ 590 w 1054"/>
                  <a:gd name="T9" fmla="*/ 761 h 1258"/>
                  <a:gd name="T10" fmla="*/ 612 w 1054"/>
                  <a:gd name="T11" fmla="*/ 769 h 1258"/>
                  <a:gd name="T12" fmla="*/ 630 w 1054"/>
                  <a:gd name="T13" fmla="*/ 781 h 1258"/>
                  <a:gd name="T14" fmla="*/ 644 w 1054"/>
                  <a:gd name="T15" fmla="*/ 795 h 1258"/>
                  <a:gd name="T16" fmla="*/ 654 w 1054"/>
                  <a:gd name="T17" fmla="*/ 811 h 1258"/>
                  <a:gd name="T18" fmla="*/ 660 w 1054"/>
                  <a:gd name="T19" fmla="*/ 830 h 1258"/>
                  <a:gd name="T20" fmla="*/ 662 w 1054"/>
                  <a:gd name="T21" fmla="*/ 850 h 1258"/>
                  <a:gd name="T22" fmla="*/ 662 w 1054"/>
                  <a:gd name="T23" fmla="*/ 856 h 1258"/>
                  <a:gd name="T24" fmla="*/ 659 w 1054"/>
                  <a:gd name="T25" fmla="*/ 876 h 1258"/>
                  <a:gd name="T26" fmla="*/ 652 w 1054"/>
                  <a:gd name="T27" fmla="*/ 894 h 1258"/>
                  <a:gd name="T28" fmla="*/ 641 w 1054"/>
                  <a:gd name="T29" fmla="*/ 909 h 1258"/>
                  <a:gd name="T30" fmla="*/ 626 w 1054"/>
                  <a:gd name="T31" fmla="*/ 923 h 1258"/>
                  <a:gd name="T32" fmla="*/ 608 w 1054"/>
                  <a:gd name="T33" fmla="*/ 934 h 1258"/>
                  <a:gd name="T34" fmla="*/ 585 w 1054"/>
                  <a:gd name="T35" fmla="*/ 942 h 1258"/>
                  <a:gd name="T36" fmla="*/ 559 w 1054"/>
                  <a:gd name="T37" fmla="*/ 947 h 1258"/>
                  <a:gd name="T38" fmla="*/ 529 w 1054"/>
                  <a:gd name="T39" fmla="*/ 949 h 1258"/>
                  <a:gd name="T40" fmla="*/ 1051 w 1054"/>
                  <a:gd name="T41" fmla="*/ 949 h 1258"/>
                  <a:gd name="T42" fmla="*/ 1052 w 1054"/>
                  <a:gd name="T43" fmla="*/ 937 h 1258"/>
                  <a:gd name="T44" fmla="*/ 1053 w 1054"/>
                  <a:gd name="T45" fmla="*/ 907 h 1258"/>
                  <a:gd name="T46" fmla="*/ 1053 w 1054"/>
                  <a:gd name="T47" fmla="*/ 879 h 1258"/>
                  <a:gd name="T48" fmla="*/ 1051 w 1054"/>
                  <a:gd name="T49" fmla="*/ 855 h 1258"/>
                  <a:gd name="T50" fmla="*/ 1047 w 1054"/>
                  <a:gd name="T51" fmla="*/ 831 h 1258"/>
                  <a:gd name="T52" fmla="*/ 1042 w 1054"/>
                  <a:gd name="T53" fmla="*/ 809 h 1258"/>
                  <a:gd name="T54" fmla="*/ 1035 w 1054"/>
                  <a:gd name="T55" fmla="*/ 788 h 1258"/>
                  <a:gd name="T56" fmla="*/ 1027 w 1054"/>
                  <a:gd name="T57" fmla="*/ 769 h 1258"/>
                  <a:gd name="T58" fmla="*/ 1019 w 1054"/>
                  <a:gd name="T59" fmla="*/ 753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54" h="1258">
                    <a:moveTo>
                      <a:pt x="1019" y="753"/>
                    </a:moveTo>
                    <a:lnTo>
                      <a:pt x="529" y="753"/>
                    </a:lnTo>
                    <a:lnTo>
                      <a:pt x="536" y="753"/>
                    </a:lnTo>
                    <a:lnTo>
                      <a:pt x="565" y="755"/>
                    </a:lnTo>
                    <a:lnTo>
                      <a:pt x="590" y="761"/>
                    </a:lnTo>
                    <a:lnTo>
                      <a:pt x="612" y="769"/>
                    </a:lnTo>
                    <a:lnTo>
                      <a:pt x="630" y="781"/>
                    </a:lnTo>
                    <a:lnTo>
                      <a:pt x="644" y="795"/>
                    </a:lnTo>
                    <a:lnTo>
                      <a:pt x="654" y="811"/>
                    </a:lnTo>
                    <a:lnTo>
                      <a:pt x="660" y="830"/>
                    </a:lnTo>
                    <a:lnTo>
                      <a:pt x="662" y="850"/>
                    </a:lnTo>
                    <a:lnTo>
                      <a:pt x="662" y="856"/>
                    </a:lnTo>
                    <a:lnTo>
                      <a:pt x="659" y="876"/>
                    </a:lnTo>
                    <a:lnTo>
                      <a:pt x="652" y="894"/>
                    </a:lnTo>
                    <a:lnTo>
                      <a:pt x="641" y="909"/>
                    </a:lnTo>
                    <a:lnTo>
                      <a:pt x="626" y="923"/>
                    </a:lnTo>
                    <a:lnTo>
                      <a:pt x="608" y="934"/>
                    </a:lnTo>
                    <a:lnTo>
                      <a:pt x="585" y="942"/>
                    </a:lnTo>
                    <a:lnTo>
                      <a:pt x="559" y="947"/>
                    </a:lnTo>
                    <a:lnTo>
                      <a:pt x="529" y="949"/>
                    </a:lnTo>
                    <a:lnTo>
                      <a:pt x="1051" y="949"/>
                    </a:lnTo>
                    <a:lnTo>
                      <a:pt x="1052" y="937"/>
                    </a:lnTo>
                    <a:lnTo>
                      <a:pt x="1053" y="907"/>
                    </a:lnTo>
                    <a:lnTo>
                      <a:pt x="1053" y="879"/>
                    </a:lnTo>
                    <a:lnTo>
                      <a:pt x="1051" y="855"/>
                    </a:lnTo>
                    <a:lnTo>
                      <a:pt x="1047" y="831"/>
                    </a:lnTo>
                    <a:lnTo>
                      <a:pt x="1042" y="809"/>
                    </a:lnTo>
                    <a:lnTo>
                      <a:pt x="1035" y="788"/>
                    </a:lnTo>
                    <a:lnTo>
                      <a:pt x="1027" y="769"/>
                    </a:lnTo>
                    <a:lnTo>
                      <a:pt x="1019" y="75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3" name="Freeform 17">
                <a:extLst>
                  <a:ext uri="{FF2B5EF4-FFF2-40B4-BE49-F238E27FC236}">
                    <a16:creationId xmlns:a16="http://schemas.microsoft.com/office/drawing/2014/main" id="{BE63C23A-1559-FF36-D8A5-D7D5D2D5F3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59" y="3531"/>
                <a:ext cx="1054" cy="1258"/>
              </a:xfrm>
              <a:custGeom>
                <a:avLst/>
                <a:gdLst>
                  <a:gd name="T0" fmla="*/ 1019 w 1054"/>
                  <a:gd name="T1" fmla="*/ 309 h 1258"/>
                  <a:gd name="T2" fmla="*/ 380 w 1054"/>
                  <a:gd name="T3" fmla="*/ 309 h 1258"/>
                  <a:gd name="T4" fmla="*/ 535 w 1054"/>
                  <a:gd name="T5" fmla="*/ 310 h 1258"/>
                  <a:gd name="T6" fmla="*/ 561 w 1054"/>
                  <a:gd name="T7" fmla="*/ 314 h 1258"/>
                  <a:gd name="T8" fmla="*/ 584 w 1054"/>
                  <a:gd name="T9" fmla="*/ 321 h 1258"/>
                  <a:gd name="T10" fmla="*/ 602 w 1054"/>
                  <a:gd name="T11" fmla="*/ 332 h 1258"/>
                  <a:gd name="T12" fmla="*/ 617 w 1054"/>
                  <a:gd name="T13" fmla="*/ 345 h 1258"/>
                  <a:gd name="T14" fmla="*/ 628 w 1054"/>
                  <a:gd name="T15" fmla="*/ 361 h 1258"/>
                  <a:gd name="T16" fmla="*/ 634 w 1054"/>
                  <a:gd name="T17" fmla="*/ 380 h 1258"/>
                  <a:gd name="T18" fmla="*/ 636 w 1054"/>
                  <a:gd name="T19" fmla="*/ 402 h 1258"/>
                  <a:gd name="T20" fmla="*/ 635 w 1054"/>
                  <a:gd name="T21" fmla="*/ 422 h 1258"/>
                  <a:gd name="T22" fmla="*/ 629 w 1054"/>
                  <a:gd name="T23" fmla="*/ 441 h 1258"/>
                  <a:gd name="T24" fmla="*/ 619 w 1054"/>
                  <a:gd name="T25" fmla="*/ 457 h 1258"/>
                  <a:gd name="T26" fmla="*/ 605 w 1054"/>
                  <a:gd name="T27" fmla="*/ 471 h 1258"/>
                  <a:gd name="T28" fmla="*/ 587 w 1054"/>
                  <a:gd name="T29" fmla="*/ 482 h 1258"/>
                  <a:gd name="T30" fmla="*/ 565 w 1054"/>
                  <a:gd name="T31" fmla="*/ 489 h 1258"/>
                  <a:gd name="T32" fmla="*/ 539 w 1054"/>
                  <a:gd name="T33" fmla="*/ 494 h 1258"/>
                  <a:gd name="T34" fmla="*/ 509 w 1054"/>
                  <a:gd name="T35" fmla="*/ 496 h 1258"/>
                  <a:gd name="T36" fmla="*/ 965 w 1054"/>
                  <a:gd name="T37" fmla="*/ 496 h 1258"/>
                  <a:gd name="T38" fmla="*/ 970 w 1054"/>
                  <a:gd name="T39" fmla="*/ 489 h 1258"/>
                  <a:gd name="T40" fmla="*/ 981 w 1054"/>
                  <a:gd name="T41" fmla="*/ 472 h 1258"/>
                  <a:gd name="T42" fmla="*/ 991 w 1054"/>
                  <a:gd name="T43" fmla="*/ 454 h 1258"/>
                  <a:gd name="T44" fmla="*/ 999 w 1054"/>
                  <a:gd name="T45" fmla="*/ 435 h 1258"/>
                  <a:gd name="T46" fmla="*/ 1006 w 1054"/>
                  <a:gd name="T47" fmla="*/ 415 h 1258"/>
                  <a:gd name="T48" fmla="*/ 1012 w 1054"/>
                  <a:gd name="T49" fmla="*/ 394 h 1258"/>
                  <a:gd name="T50" fmla="*/ 1016 w 1054"/>
                  <a:gd name="T51" fmla="*/ 372 h 1258"/>
                  <a:gd name="T52" fmla="*/ 1018 w 1054"/>
                  <a:gd name="T53" fmla="*/ 349 h 1258"/>
                  <a:gd name="T54" fmla="*/ 1019 w 1054"/>
                  <a:gd name="T55" fmla="*/ 325 h 1258"/>
                  <a:gd name="T56" fmla="*/ 1019 w 1054"/>
                  <a:gd name="T57" fmla="*/ 309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4" h="1258">
                    <a:moveTo>
                      <a:pt x="1019" y="309"/>
                    </a:moveTo>
                    <a:lnTo>
                      <a:pt x="380" y="309"/>
                    </a:lnTo>
                    <a:lnTo>
                      <a:pt x="535" y="310"/>
                    </a:lnTo>
                    <a:lnTo>
                      <a:pt x="561" y="314"/>
                    </a:lnTo>
                    <a:lnTo>
                      <a:pt x="584" y="321"/>
                    </a:lnTo>
                    <a:lnTo>
                      <a:pt x="602" y="332"/>
                    </a:lnTo>
                    <a:lnTo>
                      <a:pt x="617" y="345"/>
                    </a:lnTo>
                    <a:lnTo>
                      <a:pt x="628" y="361"/>
                    </a:lnTo>
                    <a:lnTo>
                      <a:pt x="634" y="380"/>
                    </a:lnTo>
                    <a:lnTo>
                      <a:pt x="636" y="402"/>
                    </a:lnTo>
                    <a:lnTo>
                      <a:pt x="635" y="422"/>
                    </a:lnTo>
                    <a:lnTo>
                      <a:pt x="629" y="441"/>
                    </a:lnTo>
                    <a:lnTo>
                      <a:pt x="619" y="457"/>
                    </a:lnTo>
                    <a:lnTo>
                      <a:pt x="605" y="471"/>
                    </a:lnTo>
                    <a:lnTo>
                      <a:pt x="587" y="482"/>
                    </a:lnTo>
                    <a:lnTo>
                      <a:pt x="565" y="489"/>
                    </a:lnTo>
                    <a:lnTo>
                      <a:pt x="539" y="494"/>
                    </a:lnTo>
                    <a:lnTo>
                      <a:pt x="509" y="496"/>
                    </a:lnTo>
                    <a:lnTo>
                      <a:pt x="965" y="496"/>
                    </a:lnTo>
                    <a:lnTo>
                      <a:pt x="970" y="489"/>
                    </a:lnTo>
                    <a:lnTo>
                      <a:pt x="981" y="472"/>
                    </a:lnTo>
                    <a:lnTo>
                      <a:pt x="991" y="454"/>
                    </a:lnTo>
                    <a:lnTo>
                      <a:pt x="999" y="435"/>
                    </a:lnTo>
                    <a:lnTo>
                      <a:pt x="1006" y="415"/>
                    </a:lnTo>
                    <a:lnTo>
                      <a:pt x="1012" y="394"/>
                    </a:lnTo>
                    <a:lnTo>
                      <a:pt x="1016" y="372"/>
                    </a:lnTo>
                    <a:lnTo>
                      <a:pt x="1018" y="349"/>
                    </a:lnTo>
                    <a:lnTo>
                      <a:pt x="1019" y="325"/>
                    </a:lnTo>
                    <a:lnTo>
                      <a:pt x="1019" y="30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317" name="Group 18">
              <a:extLst>
                <a:ext uri="{FF2B5EF4-FFF2-40B4-BE49-F238E27FC236}">
                  <a16:creationId xmlns:a16="http://schemas.microsoft.com/office/drawing/2014/main" id="{F231A189-AEB7-83FE-B47F-02BBEF1DA4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75" y="5009"/>
              <a:ext cx="943" cy="1275"/>
              <a:chOff x="1175" y="5009"/>
              <a:chExt cx="943" cy="1275"/>
            </a:xfrm>
          </p:grpSpPr>
          <p:sp>
            <p:nvSpPr>
              <p:cNvPr id="338" name="Freeform 19">
                <a:extLst>
                  <a:ext uri="{FF2B5EF4-FFF2-40B4-BE49-F238E27FC236}">
                    <a16:creationId xmlns:a16="http://schemas.microsoft.com/office/drawing/2014/main" id="{2F28870C-BF52-3467-3C36-B0CBD855E1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75" y="5009"/>
                <a:ext cx="943" cy="1275"/>
              </a:xfrm>
              <a:custGeom>
                <a:avLst/>
                <a:gdLst>
                  <a:gd name="T0" fmla="*/ 497 w 943"/>
                  <a:gd name="T1" fmla="*/ 2 h 1275"/>
                  <a:gd name="T2" fmla="*/ 407 w 943"/>
                  <a:gd name="T3" fmla="*/ 17 h 1275"/>
                  <a:gd name="T4" fmla="*/ 324 w 943"/>
                  <a:gd name="T5" fmla="*/ 48 h 1275"/>
                  <a:gd name="T6" fmla="*/ 248 w 943"/>
                  <a:gd name="T7" fmla="*/ 93 h 1275"/>
                  <a:gd name="T8" fmla="*/ 181 w 943"/>
                  <a:gd name="T9" fmla="*/ 150 h 1275"/>
                  <a:gd name="T10" fmla="*/ 124 w 943"/>
                  <a:gd name="T11" fmla="*/ 218 h 1275"/>
                  <a:gd name="T12" fmla="*/ 76 w 943"/>
                  <a:gd name="T13" fmla="*/ 296 h 1275"/>
                  <a:gd name="T14" fmla="*/ 39 w 943"/>
                  <a:gd name="T15" fmla="*/ 383 h 1275"/>
                  <a:gd name="T16" fmla="*/ 14 w 943"/>
                  <a:gd name="T17" fmla="*/ 479 h 1275"/>
                  <a:gd name="T18" fmla="*/ 1 w 943"/>
                  <a:gd name="T19" fmla="*/ 580 h 1275"/>
                  <a:gd name="T20" fmla="*/ 0 w 943"/>
                  <a:gd name="T21" fmla="*/ 644 h 1275"/>
                  <a:gd name="T22" fmla="*/ 6 w 943"/>
                  <a:gd name="T23" fmla="*/ 751 h 1275"/>
                  <a:gd name="T24" fmla="*/ 24 w 943"/>
                  <a:gd name="T25" fmla="*/ 850 h 1275"/>
                  <a:gd name="T26" fmla="*/ 54 w 943"/>
                  <a:gd name="T27" fmla="*/ 942 h 1275"/>
                  <a:gd name="T28" fmla="*/ 95 w 943"/>
                  <a:gd name="T29" fmla="*/ 1024 h 1275"/>
                  <a:gd name="T30" fmla="*/ 147 w 943"/>
                  <a:gd name="T31" fmla="*/ 1096 h 1275"/>
                  <a:gd name="T32" fmla="*/ 209 w 943"/>
                  <a:gd name="T33" fmla="*/ 1158 h 1275"/>
                  <a:gd name="T34" fmla="*/ 281 w 943"/>
                  <a:gd name="T35" fmla="*/ 1207 h 1275"/>
                  <a:gd name="T36" fmla="*/ 362 w 943"/>
                  <a:gd name="T37" fmla="*/ 1244 h 1275"/>
                  <a:gd name="T38" fmla="*/ 453 w 943"/>
                  <a:gd name="T39" fmla="*/ 1266 h 1275"/>
                  <a:gd name="T40" fmla="*/ 552 w 943"/>
                  <a:gd name="T41" fmla="*/ 1274 h 1275"/>
                  <a:gd name="T42" fmla="*/ 599 w 943"/>
                  <a:gd name="T43" fmla="*/ 1272 h 1275"/>
                  <a:gd name="T44" fmla="*/ 645 w 943"/>
                  <a:gd name="T45" fmla="*/ 1266 h 1275"/>
                  <a:gd name="T46" fmla="*/ 690 w 943"/>
                  <a:gd name="T47" fmla="*/ 1258 h 1275"/>
                  <a:gd name="T48" fmla="*/ 733 w 943"/>
                  <a:gd name="T49" fmla="*/ 1246 h 1275"/>
                  <a:gd name="T50" fmla="*/ 773 w 943"/>
                  <a:gd name="T51" fmla="*/ 1231 h 1275"/>
                  <a:gd name="T52" fmla="*/ 812 w 943"/>
                  <a:gd name="T53" fmla="*/ 1214 h 1275"/>
                  <a:gd name="T54" fmla="*/ 849 w 943"/>
                  <a:gd name="T55" fmla="*/ 1196 h 1275"/>
                  <a:gd name="T56" fmla="*/ 555 w 943"/>
                  <a:gd name="T57" fmla="*/ 1194 h 1275"/>
                  <a:gd name="T58" fmla="*/ 473 w 943"/>
                  <a:gd name="T59" fmla="*/ 1188 h 1275"/>
                  <a:gd name="T60" fmla="*/ 398 w 943"/>
                  <a:gd name="T61" fmla="*/ 1169 h 1275"/>
                  <a:gd name="T62" fmla="*/ 330 w 943"/>
                  <a:gd name="T63" fmla="*/ 1137 h 1275"/>
                  <a:gd name="T64" fmla="*/ 269 w 943"/>
                  <a:gd name="T65" fmla="*/ 1095 h 1275"/>
                  <a:gd name="T66" fmla="*/ 216 w 943"/>
                  <a:gd name="T67" fmla="*/ 1041 h 1275"/>
                  <a:gd name="T68" fmla="*/ 172 w 943"/>
                  <a:gd name="T69" fmla="*/ 978 h 1275"/>
                  <a:gd name="T70" fmla="*/ 137 w 943"/>
                  <a:gd name="T71" fmla="*/ 905 h 1275"/>
                  <a:gd name="T72" fmla="*/ 112 w 943"/>
                  <a:gd name="T73" fmla="*/ 824 h 1275"/>
                  <a:gd name="T74" fmla="*/ 96 w 943"/>
                  <a:gd name="T75" fmla="*/ 735 h 1275"/>
                  <a:gd name="T76" fmla="*/ 91 w 943"/>
                  <a:gd name="T77" fmla="*/ 644 h 1275"/>
                  <a:gd name="T78" fmla="*/ 92 w 943"/>
                  <a:gd name="T79" fmla="*/ 584 h 1275"/>
                  <a:gd name="T80" fmla="*/ 103 w 943"/>
                  <a:gd name="T81" fmla="*/ 494 h 1275"/>
                  <a:gd name="T82" fmla="*/ 125 w 943"/>
                  <a:gd name="T83" fmla="*/ 411 h 1275"/>
                  <a:gd name="T84" fmla="*/ 157 w 943"/>
                  <a:gd name="T85" fmla="*/ 335 h 1275"/>
                  <a:gd name="T86" fmla="*/ 198 w 943"/>
                  <a:gd name="T87" fmla="*/ 267 h 1275"/>
                  <a:gd name="T88" fmla="*/ 248 w 943"/>
                  <a:gd name="T89" fmla="*/ 209 h 1275"/>
                  <a:gd name="T90" fmla="*/ 306 w 943"/>
                  <a:gd name="T91" fmla="*/ 160 h 1275"/>
                  <a:gd name="T92" fmla="*/ 372 w 943"/>
                  <a:gd name="T93" fmla="*/ 122 h 1275"/>
                  <a:gd name="T94" fmla="*/ 444 w 943"/>
                  <a:gd name="T95" fmla="*/ 96 h 1275"/>
                  <a:gd name="T96" fmla="*/ 523 w 943"/>
                  <a:gd name="T97" fmla="*/ 83 h 1275"/>
                  <a:gd name="T98" fmla="*/ 848 w 943"/>
                  <a:gd name="T99" fmla="*/ 81 h 1275"/>
                  <a:gd name="T100" fmla="*/ 823 w 943"/>
                  <a:gd name="T101" fmla="*/ 66 h 1275"/>
                  <a:gd name="T102" fmla="*/ 789 w 943"/>
                  <a:gd name="T103" fmla="*/ 49 h 1275"/>
                  <a:gd name="T104" fmla="*/ 753 w 943"/>
                  <a:gd name="T105" fmla="*/ 34 h 1275"/>
                  <a:gd name="T106" fmla="*/ 716 w 943"/>
                  <a:gd name="T107" fmla="*/ 21 h 1275"/>
                  <a:gd name="T108" fmla="*/ 677 w 943"/>
                  <a:gd name="T109" fmla="*/ 12 h 1275"/>
                  <a:gd name="T110" fmla="*/ 636 w 943"/>
                  <a:gd name="T111" fmla="*/ 5 h 1275"/>
                  <a:gd name="T112" fmla="*/ 592 w 943"/>
                  <a:gd name="T113" fmla="*/ 1 h 1275"/>
                  <a:gd name="T114" fmla="*/ 544 w 943"/>
                  <a:gd name="T115" fmla="*/ 0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43" h="1275">
                    <a:moveTo>
                      <a:pt x="544" y="0"/>
                    </a:moveTo>
                    <a:lnTo>
                      <a:pt x="497" y="2"/>
                    </a:lnTo>
                    <a:lnTo>
                      <a:pt x="451" y="8"/>
                    </a:lnTo>
                    <a:lnTo>
                      <a:pt x="407" y="17"/>
                    </a:lnTo>
                    <a:lnTo>
                      <a:pt x="364" y="31"/>
                    </a:lnTo>
                    <a:lnTo>
                      <a:pt x="324" y="48"/>
                    </a:lnTo>
                    <a:lnTo>
                      <a:pt x="285" y="69"/>
                    </a:lnTo>
                    <a:lnTo>
                      <a:pt x="248" y="93"/>
                    </a:lnTo>
                    <a:lnTo>
                      <a:pt x="214" y="120"/>
                    </a:lnTo>
                    <a:lnTo>
                      <a:pt x="181" y="150"/>
                    </a:lnTo>
                    <a:lnTo>
                      <a:pt x="151" y="182"/>
                    </a:lnTo>
                    <a:lnTo>
                      <a:pt x="124" y="218"/>
                    </a:lnTo>
                    <a:lnTo>
                      <a:pt x="99" y="256"/>
                    </a:lnTo>
                    <a:lnTo>
                      <a:pt x="76" y="296"/>
                    </a:lnTo>
                    <a:lnTo>
                      <a:pt x="56" y="339"/>
                    </a:lnTo>
                    <a:lnTo>
                      <a:pt x="39" y="383"/>
                    </a:lnTo>
                    <a:lnTo>
                      <a:pt x="25" y="430"/>
                    </a:lnTo>
                    <a:lnTo>
                      <a:pt x="14" y="479"/>
                    </a:lnTo>
                    <a:lnTo>
                      <a:pt x="6" y="529"/>
                    </a:lnTo>
                    <a:lnTo>
                      <a:pt x="1" y="580"/>
                    </a:lnTo>
                    <a:lnTo>
                      <a:pt x="0" y="632"/>
                    </a:lnTo>
                    <a:lnTo>
                      <a:pt x="0" y="644"/>
                    </a:lnTo>
                    <a:lnTo>
                      <a:pt x="1" y="698"/>
                    </a:lnTo>
                    <a:lnTo>
                      <a:pt x="6" y="751"/>
                    </a:lnTo>
                    <a:lnTo>
                      <a:pt x="13" y="801"/>
                    </a:lnTo>
                    <a:lnTo>
                      <a:pt x="24" y="850"/>
                    </a:lnTo>
                    <a:lnTo>
                      <a:pt x="38" y="897"/>
                    </a:lnTo>
                    <a:lnTo>
                      <a:pt x="54" y="942"/>
                    </a:lnTo>
                    <a:lnTo>
                      <a:pt x="73" y="984"/>
                    </a:lnTo>
                    <a:lnTo>
                      <a:pt x="95" y="1024"/>
                    </a:lnTo>
                    <a:lnTo>
                      <a:pt x="120" y="1062"/>
                    </a:lnTo>
                    <a:lnTo>
                      <a:pt x="147" y="1096"/>
                    </a:lnTo>
                    <a:lnTo>
                      <a:pt x="177" y="1129"/>
                    </a:lnTo>
                    <a:lnTo>
                      <a:pt x="209" y="1158"/>
                    </a:lnTo>
                    <a:lnTo>
                      <a:pt x="244" y="1184"/>
                    </a:lnTo>
                    <a:lnTo>
                      <a:pt x="281" y="1207"/>
                    </a:lnTo>
                    <a:lnTo>
                      <a:pt x="321" y="1227"/>
                    </a:lnTo>
                    <a:lnTo>
                      <a:pt x="362" y="1244"/>
                    </a:lnTo>
                    <a:lnTo>
                      <a:pt x="407" y="1257"/>
                    </a:lnTo>
                    <a:lnTo>
                      <a:pt x="453" y="1266"/>
                    </a:lnTo>
                    <a:lnTo>
                      <a:pt x="501" y="1272"/>
                    </a:lnTo>
                    <a:lnTo>
                      <a:pt x="552" y="1274"/>
                    </a:lnTo>
                    <a:lnTo>
                      <a:pt x="576" y="1274"/>
                    </a:lnTo>
                    <a:lnTo>
                      <a:pt x="599" y="1272"/>
                    </a:lnTo>
                    <a:lnTo>
                      <a:pt x="622" y="1270"/>
                    </a:lnTo>
                    <a:lnTo>
                      <a:pt x="645" y="1266"/>
                    </a:lnTo>
                    <a:lnTo>
                      <a:pt x="668" y="1262"/>
                    </a:lnTo>
                    <a:lnTo>
                      <a:pt x="690" y="1258"/>
                    </a:lnTo>
                    <a:lnTo>
                      <a:pt x="711" y="1252"/>
                    </a:lnTo>
                    <a:lnTo>
                      <a:pt x="733" y="1246"/>
                    </a:lnTo>
                    <a:lnTo>
                      <a:pt x="753" y="1239"/>
                    </a:lnTo>
                    <a:lnTo>
                      <a:pt x="773" y="1231"/>
                    </a:lnTo>
                    <a:lnTo>
                      <a:pt x="793" y="1223"/>
                    </a:lnTo>
                    <a:lnTo>
                      <a:pt x="812" y="1214"/>
                    </a:lnTo>
                    <a:lnTo>
                      <a:pt x="831" y="1205"/>
                    </a:lnTo>
                    <a:lnTo>
                      <a:pt x="849" y="1196"/>
                    </a:lnTo>
                    <a:lnTo>
                      <a:pt x="851" y="1194"/>
                    </a:lnTo>
                    <a:lnTo>
                      <a:pt x="555" y="1194"/>
                    </a:lnTo>
                    <a:lnTo>
                      <a:pt x="513" y="1193"/>
                    </a:lnTo>
                    <a:lnTo>
                      <a:pt x="473" y="1188"/>
                    </a:lnTo>
                    <a:lnTo>
                      <a:pt x="435" y="1180"/>
                    </a:lnTo>
                    <a:lnTo>
                      <a:pt x="398" y="1169"/>
                    </a:lnTo>
                    <a:lnTo>
                      <a:pt x="363" y="1154"/>
                    </a:lnTo>
                    <a:lnTo>
                      <a:pt x="330" y="1137"/>
                    </a:lnTo>
                    <a:lnTo>
                      <a:pt x="298" y="1117"/>
                    </a:lnTo>
                    <a:lnTo>
                      <a:pt x="269" y="1095"/>
                    </a:lnTo>
                    <a:lnTo>
                      <a:pt x="242" y="1069"/>
                    </a:lnTo>
                    <a:lnTo>
                      <a:pt x="216" y="1041"/>
                    </a:lnTo>
                    <a:lnTo>
                      <a:pt x="193" y="1011"/>
                    </a:lnTo>
                    <a:lnTo>
                      <a:pt x="172" y="978"/>
                    </a:lnTo>
                    <a:lnTo>
                      <a:pt x="154" y="943"/>
                    </a:lnTo>
                    <a:lnTo>
                      <a:pt x="137" y="905"/>
                    </a:lnTo>
                    <a:lnTo>
                      <a:pt x="123" y="866"/>
                    </a:lnTo>
                    <a:lnTo>
                      <a:pt x="112" y="824"/>
                    </a:lnTo>
                    <a:lnTo>
                      <a:pt x="103" y="781"/>
                    </a:lnTo>
                    <a:lnTo>
                      <a:pt x="96" y="735"/>
                    </a:lnTo>
                    <a:lnTo>
                      <a:pt x="92" y="688"/>
                    </a:lnTo>
                    <a:lnTo>
                      <a:pt x="91" y="644"/>
                    </a:lnTo>
                    <a:lnTo>
                      <a:pt x="91" y="632"/>
                    </a:lnTo>
                    <a:lnTo>
                      <a:pt x="92" y="584"/>
                    </a:lnTo>
                    <a:lnTo>
                      <a:pt x="96" y="539"/>
                    </a:lnTo>
                    <a:lnTo>
                      <a:pt x="103" y="494"/>
                    </a:lnTo>
                    <a:lnTo>
                      <a:pt x="113" y="452"/>
                    </a:lnTo>
                    <a:lnTo>
                      <a:pt x="125" y="411"/>
                    </a:lnTo>
                    <a:lnTo>
                      <a:pt x="140" y="372"/>
                    </a:lnTo>
                    <a:lnTo>
                      <a:pt x="157" y="335"/>
                    </a:lnTo>
                    <a:lnTo>
                      <a:pt x="177" y="300"/>
                    </a:lnTo>
                    <a:lnTo>
                      <a:pt x="198" y="267"/>
                    </a:lnTo>
                    <a:lnTo>
                      <a:pt x="222" y="237"/>
                    </a:lnTo>
                    <a:lnTo>
                      <a:pt x="248" y="209"/>
                    </a:lnTo>
                    <a:lnTo>
                      <a:pt x="276" y="183"/>
                    </a:lnTo>
                    <a:lnTo>
                      <a:pt x="306" y="160"/>
                    </a:lnTo>
                    <a:lnTo>
                      <a:pt x="338" y="140"/>
                    </a:lnTo>
                    <a:lnTo>
                      <a:pt x="372" y="122"/>
                    </a:lnTo>
                    <a:lnTo>
                      <a:pt x="407" y="108"/>
                    </a:lnTo>
                    <a:lnTo>
                      <a:pt x="444" y="96"/>
                    </a:lnTo>
                    <a:lnTo>
                      <a:pt x="483" y="88"/>
                    </a:lnTo>
                    <a:lnTo>
                      <a:pt x="523" y="83"/>
                    </a:lnTo>
                    <a:lnTo>
                      <a:pt x="565" y="81"/>
                    </a:lnTo>
                    <a:lnTo>
                      <a:pt x="848" y="81"/>
                    </a:lnTo>
                    <a:lnTo>
                      <a:pt x="840" y="76"/>
                    </a:lnTo>
                    <a:lnTo>
                      <a:pt x="823" y="66"/>
                    </a:lnTo>
                    <a:lnTo>
                      <a:pt x="806" y="57"/>
                    </a:lnTo>
                    <a:lnTo>
                      <a:pt x="789" y="49"/>
                    </a:lnTo>
                    <a:lnTo>
                      <a:pt x="771" y="41"/>
                    </a:lnTo>
                    <a:lnTo>
                      <a:pt x="753" y="34"/>
                    </a:lnTo>
                    <a:lnTo>
                      <a:pt x="735" y="27"/>
                    </a:lnTo>
                    <a:lnTo>
                      <a:pt x="716" y="21"/>
                    </a:lnTo>
                    <a:lnTo>
                      <a:pt x="697" y="16"/>
                    </a:lnTo>
                    <a:lnTo>
                      <a:pt x="677" y="12"/>
                    </a:lnTo>
                    <a:lnTo>
                      <a:pt x="657" y="8"/>
                    </a:lnTo>
                    <a:lnTo>
                      <a:pt x="636" y="5"/>
                    </a:lnTo>
                    <a:lnTo>
                      <a:pt x="614" y="3"/>
                    </a:lnTo>
                    <a:lnTo>
                      <a:pt x="592" y="1"/>
                    </a:lnTo>
                    <a:lnTo>
                      <a:pt x="568" y="0"/>
                    </a:lnTo>
                    <a:lnTo>
                      <a:pt x="54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9" name="Freeform 20">
                <a:extLst>
                  <a:ext uri="{FF2B5EF4-FFF2-40B4-BE49-F238E27FC236}">
                    <a16:creationId xmlns:a16="http://schemas.microsoft.com/office/drawing/2014/main" id="{5A896AF2-95E5-5A73-2D7C-DFEA6693B3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75" y="5009"/>
                <a:ext cx="943" cy="1275"/>
              </a:xfrm>
              <a:custGeom>
                <a:avLst/>
                <a:gdLst>
                  <a:gd name="T0" fmla="*/ 943 w 943"/>
                  <a:gd name="T1" fmla="*/ 616 h 1275"/>
                  <a:gd name="T2" fmla="*/ 510 w 943"/>
                  <a:gd name="T3" fmla="*/ 616 h 1275"/>
                  <a:gd name="T4" fmla="*/ 510 w 943"/>
                  <a:gd name="T5" fmla="*/ 697 h 1275"/>
                  <a:gd name="T6" fmla="*/ 857 w 943"/>
                  <a:gd name="T7" fmla="*/ 697 h 1275"/>
                  <a:gd name="T8" fmla="*/ 844 w 943"/>
                  <a:gd name="T9" fmla="*/ 1103 h 1275"/>
                  <a:gd name="T10" fmla="*/ 830 w 943"/>
                  <a:gd name="T11" fmla="*/ 1113 h 1275"/>
                  <a:gd name="T12" fmla="*/ 814 w 943"/>
                  <a:gd name="T13" fmla="*/ 1123 h 1275"/>
                  <a:gd name="T14" fmla="*/ 798 w 943"/>
                  <a:gd name="T15" fmla="*/ 1132 h 1275"/>
                  <a:gd name="T16" fmla="*/ 780 w 943"/>
                  <a:gd name="T17" fmla="*/ 1141 h 1275"/>
                  <a:gd name="T18" fmla="*/ 763 w 943"/>
                  <a:gd name="T19" fmla="*/ 1149 h 1275"/>
                  <a:gd name="T20" fmla="*/ 744 w 943"/>
                  <a:gd name="T21" fmla="*/ 1157 h 1275"/>
                  <a:gd name="T22" fmla="*/ 725 w 943"/>
                  <a:gd name="T23" fmla="*/ 1164 h 1275"/>
                  <a:gd name="T24" fmla="*/ 705 w 943"/>
                  <a:gd name="T25" fmla="*/ 1171 h 1275"/>
                  <a:gd name="T26" fmla="*/ 685 w 943"/>
                  <a:gd name="T27" fmla="*/ 1177 h 1275"/>
                  <a:gd name="T28" fmla="*/ 664 w 943"/>
                  <a:gd name="T29" fmla="*/ 1182 h 1275"/>
                  <a:gd name="T30" fmla="*/ 643 w 943"/>
                  <a:gd name="T31" fmla="*/ 1186 h 1275"/>
                  <a:gd name="T32" fmla="*/ 622 w 943"/>
                  <a:gd name="T33" fmla="*/ 1190 h 1275"/>
                  <a:gd name="T34" fmla="*/ 600 w 943"/>
                  <a:gd name="T35" fmla="*/ 1192 h 1275"/>
                  <a:gd name="T36" fmla="*/ 578 w 943"/>
                  <a:gd name="T37" fmla="*/ 1194 h 1275"/>
                  <a:gd name="T38" fmla="*/ 555 w 943"/>
                  <a:gd name="T39" fmla="*/ 1194 h 1275"/>
                  <a:gd name="T40" fmla="*/ 851 w 943"/>
                  <a:gd name="T41" fmla="*/ 1194 h 1275"/>
                  <a:gd name="T42" fmla="*/ 866 w 943"/>
                  <a:gd name="T43" fmla="*/ 1186 h 1275"/>
                  <a:gd name="T44" fmla="*/ 883 w 943"/>
                  <a:gd name="T45" fmla="*/ 1176 h 1275"/>
                  <a:gd name="T46" fmla="*/ 899 w 943"/>
                  <a:gd name="T47" fmla="*/ 1165 h 1275"/>
                  <a:gd name="T48" fmla="*/ 914 w 943"/>
                  <a:gd name="T49" fmla="*/ 1154 h 1275"/>
                  <a:gd name="T50" fmla="*/ 929 w 943"/>
                  <a:gd name="T51" fmla="*/ 1144 h 1275"/>
                  <a:gd name="T52" fmla="*/ 943 w 943"/>
                  <a:gd name="T53" fmla="*/ 1132 h 1275"/>
                  <a:gd name="T54" fmla="*/ 943 w 943"/>
                  <a:gd name="T55" fmla="*/ 616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3" h="1275">
                    <a:moveTo>
                      <a:pt x="943" y="616"/>
                    </a:moveTo>
                    <a:lnTo>
                      <a:pt x="510" y="616"/>
                    </a:lnTo>
                    <a:lnTo>
                      <a:pt x="510" y="697"/>
                    </a:lnTo>
                    <a:lnTo>
                      <a:pt x="857" y="697"/>
                    </a:lnTo>
                    <a:lnTo>
                      <a:pt x="844" y="1103"/>
                    </a:lnTo>
                    <a:lnTo>
                      <a:pt x="830" y="1113"/>
                    </a:lnTo>
                    <a:lnTo>
                      <a:pt x="814" y="1123"/>
                    </a:lnTo>
                    <a:lnTo>
                      <a:pt x="798" y="1132"/>
                    </a:lnTo>
                    <a:lnTo>
                      <a:pt x="780" y="1141"/>
                    </a:lnTo>
                    <a:lnTo>
                      <a:pt x="763" y="1149"/>
                    </a:lnTo>
                    <a:lnTo>
                      <a:pt x="744" y="1157"/>
                    </a:lnTo>
                    <a:lnTo>
                      <a:pt x="725" y="1164"/>
                    </a:lnTo>
                    <a:lnTo>
                      <a:pt x="705" y="1171"/>
                    </a:lnTo>
                    <a:lnTo>
                      <a:pt x="685" y="1177"/>
                    </a:lnTo>
                    <a:lnTo>
                      <a:pt x="664" y="1182"/>
                    </a:lnTo>
                    <a:lnTo>
                      <a:pt x="643" y="1186"/>
                    </a:lnTo>
                    <a:lnTo>
                      <a:pt x="622" y="1190"/>
                    </a:lnTo>
                    <a:lnTo>
                      <a:pt x="600" y="1192"/>
                    </a:lnTo>
                    <a:lnTo>
                      <a:pt x="578" y="1194"/>
                    </a:lnTo>
                    <a:lnTo>
                      <a:pt x="555" y="1194"/>
                    </a:lnTo>
                    <a:lnTo>
                      <a:pt x="851" y="1194"/>
                    </a:lnTo>
                    <a:lnTo>
                      <a:pt x="866" y="1186"/>
                    </a:lnTo>
                    <a:lnTo>
                      <a:pt x="883" y="1176"/>
                    </a:lnTo>
                    <a:lnTo>
                      <a:pt x="899" y="1165"/>
                    </a:lnTo>
                    <a:lnTo>
                      <a:pt x="914" y="1154"/>
                    </a:lnTo>
                    <a:lnTo>
                      <a:pt x="929" y="1144"/>
                    </a:lnTo>
                    <a:lnTo>
                      <a:pt x="943" y="1132"/>
                    </a:lnTo>
                    <a:lnTo>
                      <a:pt x="943" y="61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0" name="Freeform 21">
                <a:extLst>
                  <a:ext uri="{FF2B5EF4-FFF2-40B4-BE49-F238E27FC236}">
                    <a16:creationId xmlns:a16="http://schemas.microsoft.com/office/drawing/2014/main" id="{BFF7C92D-2371-35C1-1ACF-213AE79457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75" y="5009"/>
                <a:ext cx="943" cy="1275"/>
              </a:xfrm>
              <a:custGeom>
                <a:avLst/>
                <a:gdLst>
                  <a:gd name="T0" fmla="*/ 848 w 943"/>
                  <a:gd name="T1" fmla="*/ 81 h 1275"/>
                  <a:gd name="T2" fmla="*/ 565 w 943"/>
                  <a:gd name="T3" fmla="*/ 81 h 1275"/>
                  <a:gd name="T4" fmla="*/ 588 w 943"/>
                  <a:gd name="T5" fmla="*/ 83 h 1275"/>
                  <a:gd name="T6" fmla="*/ 611 w 943"/>
                  <a:gd name="T7" fmla="*/ 85 h 1275"/>
                  <a:gd name="T8" fmla="*/ 633 w 943"/>
                  <a:gd name="T9" fmla="*/ 88 h 1275"/>
                  <a:gd name="T10" fmla="*/ 655 w 943"/>
                  <a:gd name="T11" fmla="*/ 92 h 1275"/>
                  <a:gd name="T12" fmla="*/ 675 w 943"/>
                  <a:gd name="T13" fmla="*/ 97 h 1275"/>
                  <a:gd name="T14" fmla="*/ 695 w 943"/>
                  <a:gd name="T15" fmla="*/ 103 h 1275"/>
                  <a:gd name="T16" fmla="*/ 714 w 943"/>
                  <a:gd name="T17" fmla="*/ 110 h 1275"/>
                  <a:gd name="T18" fmla="*/ 732 w 943"/>
                  <a:gd name="T19" fmla="*/ 117 h 1275"/>
                  <a:gd name="T20" fmla="*/ 750 w 943"/>
                  <a:gd name="T21" fmla="*/ 125 h 1275"/>
                  <a:gd name="T22" fmla="*/ 767 w 943"/>
                  <a:gd name="T23" fmla="*/ 134 h 1275"/>
                  <a:gd name="T24" fmla="*/ 784 w 943"/>
                  <a:gd name="T25" fmla="*/ 143 h 1275"/>
                  <a:gd name="T26" fmla="*/ 800 w 943"/>
                  <a:gd name="T27" fmla="*/ 153 h 1275"/>
                  <a:gd name="T28" fmla="*/ 815 w 943"/>
                  <a:gd name="T29" fmla="*/ 164 h 1275"/>
                  <a:gd name="T30" fmla="*/ 830 w 943"/>
                  <a:gd name="T31" fmla="*/ 175 h 1275"/>
                  <a:gd name="T32" fmla="*/ 845 w 943"/>
                  <a:gd name="T33" fmla="*/ 187 h 1275"/>
                  <a:gd name="T34" fmla="*/ 859 w 943"/>
                  <a:gd name="T35" fmla="*/ 200 h 1275"/>
                  <a:gd name="T36" fmla="*/ 905 w 943"/>
                  <a:gd name="T37" fmla="*/ 121 h 1275"/>
                  <a:gd name="T38" fmla="*/ 889 w 943"/>
                  <a:gd name="T39" fmla="*/ 109 h 1275"/>
                  <a:gd name="T40" fmla="*/ 872 w 943"/>
                  <a:gd name="T41" fmla="*/ 97 h 1275"/>
                  <a:gd name="T42" fmla="*/ 856 w 943"/>
                  <a:gd name="T43" fmla="*/ 86 h 1275"/>
                  <a:gd name="T44" fmla="*/ 848 w 943"/>
                  <a:gd name="T45" fmla="*/ 81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3" h="1275">
                    <a:moveTo>
                      <a:pt x="848" y="81"/>
                    </a:moveTo>
                    <a:lnTo>
                      <a:pt x="565" y="81"/>
                    </a:lnTo>
                    <a:lnTo>
                      <a:pt x="588" y="83"/>
                    </a:lnTo>
                    <a:lnTo>
                      <a:pt x="611" y="85"/>
                    </a:lnTo>
                    <a:lnTo>
                      <a:pt x="633" y="88"/>
                    </a:lnTo>
                    <a:lnTo>
                      <a:pt x="655" y="92"/>
                    </a:lnTo>
                    <a:lnTo>
                      <a:pt x="675" y="97"/>
                    </a:lnTo>
                    <a:lnTo>
                      <a:pt x="695" y="103"/>
                    </a:lnTo>
                    <a:lnTo>
                      <a:pt x="714" y="110"/>
                    </a:lnTo>
                    <a:lnTo>
                      <a:pt x="732" y="117"/>
                    </a:lnTo>
                    <a:lnTo>
                      <a:pt x="750" y="125"/>
                    </a:lnTo>
                    <a:lnTo>
                      <a:pt x="767" y="134"/>
                    </a:lnTo>
                    <a:lnTo>
                      <a:pt x="784" y="143"/>
                    </a:lnTo>
                    <a:lnTo>
                      <a:pt x="800" y="153"/>
                    </a:lnTo>
                    <a:lnTo>
                      <a:pt x="815" y="164"/>
                    </a:lnTo>
                    <a:lnTo>
                      <a:pt x="830" y="175"/>
                    </a:lnTo>
                    <a:lnTo>
                      <a:pt x="845" y="187"/>
                    </a:lnTo>
                    <a:lnTo>
                      <a:pt x="859" y="200"/>
                    </a:lnTo>
                    <a:lnTo>
                      <a:pt x="905" y="121"/>
                    </a:lnTo>
                    <a:lnTo>
                      <a:pt x="889" y="109"/>
                    </a:lnTo>
                    <a:lnTo>
                      <a:pt x="872" y="97"/>
                    </a:lnTo>
                    <a:lnTo>
                      <a:pt x="856" y="86"/>
                    </a:lnTo>
                    <a:lnTo>
                      <a:pt x="848" y="8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318" name="Group 22">
              <a:extLst>
                <a:ext uri="{FF2B5EF4-FFF2-40B4-BE49-F238E27FC236}">
                  <a16:creationId xmlns:a16="http://schemas.microsoft.com/office/drawing/2014/main" id="{3433BBF9-86B1-F9E1-A201-80633896FA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68" y="5027"/>
              <a:ext cx="872" cy="1239"/>
              <a:chOff x="2368" y="5027"/>
              <a:chExt cx="872" cy="1239"/>
            </a:xfrm>
          </p:grpSpPr>
          <p:sp>
            <p:nvSpPr>
              <p:cNvPr id="335" name="Freeform 23">
                <a:extLst>
                  <a:ext uri="{FF2B5EF4-FFF2-40B4-BE49-F238E27FC236}">
                    <a16:creationId xmlns:a16="http://schemas.microsoft.com/office/drawing/2014/main" id="{595880F3-F905-56CA-1D76-28A978422A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68" y="5027"/>
                <a:ext cx="872" cy="1239"/>
              </a:xfrm>
              <a:custGeom>
                <a:avLst/>
                <a:gdLst>
                  <a:gd name="T0" fmla="*/ 412 w 872"/>
                  <a:gd name="T1" fmla="*/ 0 h 1239"/>
                  <a:gd name="T2" fmla="*/ 0 w 872"/>
                  <a:gd name="T3" fmla="*/ 0 h 1239"/>
                  <a:gd name="T4" fmla="*/ 0 w 872"/>
                  <a:gd name="T5" fmla="*/ 1239 h 1239"/>
                  <a:gd name="T6" fmla="*/ 89 w 872"/>
                  <a:gd name="T7" fmla="*/ 1239 h 1239"/>
                  <a:gd name="T8" fmla="*/ 89 w 872"/>
                  <a:gd name="T9" fmla="*/ 729 h 1239"/>
                  <a:gd name="T10" fmla="*/ 524 w 872"/>
                  <a:gd name="T11" fmla="*/ 729 h 1239"/>
                  <a:gd name="T12" fmla="*/ 512 w 872"/>
                  <a:gd name="T13" fmla="*/ 711 h 1239"/>
                  <a:gd name="T14" fmla="*/ 540 w 872"/>
                  <a:gd name="T15" fmla="*/ 705 h 1239"/>
                  <a:gd name="T16" fmla="*/ 566 w 872"/>
                  <a:gd name="T17" fmla="*/ 699 h 1239"/>
                  <a:gd name="T18" fmla="*/ 592 w 872"/>
                  <a:gd name="T19" fmla="*/ 690 h 1239"/>
                  <a:gd name="T20" fmla="*/ 617 w 872"/>
                  <a:gd name="T21" fmla="*/ 681 h 1239"/>
                  <a:gd name="T22" fmla="*/ 641 w 872"/>
                  <a:gd name="T23" fmla="*/ 670 h 1239"/>
                  <a:gd name="T24" fmla="*/ 663 w 872"/>
                  <a:gd name="T25" fmla="*/ 658 h 1239"/>
                  <a:gd name="T26" fmla="*/ 678 w 872"/>
                  <a:gd name="T27" fmla="*/ 649 h 1239"/>
                  <a:gd name="T28" fmla="*/ 89 w 872"/>
                  <a:gd name="T29" fmla="*/ 649 h 1239"/>
                  <a:gd name="T30" fmla="*/ 89 w 872"/>
                  <a:gd name="T31" fmla="*/ 81 h 1239"/>
                  <a:gd name="T32" fmla="*/ 698 w 872"/>
                  <a:gd name="T33" fmla="*/ 81 h 1239"/>
                  <a:gd name="T34" fmla="*/ 693 w 872"/>
                  <a:gd name="T35" fmla="*/ 78 h 1239"/>
                  <a:gd name="T36" fmla="*/ 678 w 872"/>
                  <a:gd name="T37" fmla="*/ 67 h 1239"/>
                  <a:gd name="T38" fmla="*/ 662 w 872"/>
                  <a:gd name="T39" fmla="*/ 58 h 1239"/>
                  <a:gd name="T40" fmla="*/ 645 w 872"/>
                  <a:gd name="T41" fmla="*/ 49 h 1239"/>
                  <a:gd name="T42" fmla="*/ 627 w 872"/>
                  <a:gd name="T43" fmla="*/ 41 h 1239"/>
                  <a:gd name="T44" fmla="*/ 608 w 872"/>
                  <a:gd name="T45" fmla="*/ 33 h 1239"/>
                  <a:gd name="T46" fmla="*/ 589 w 872"/>
                  <a:gd name="T47" fmla="*/ 26 h 1239"/>
                  <a:gd name="T48" fmla="*/ 569 w 872"/>
                  <a:gd name="T49" fmla="*/ 20 h 1239"/>
                  <a:gd name="T50" fmla="*/ 549 w 872"/>
                  <a:gd name="T51" fmla="*/ 15 h 1239"/>
                  <a:gd name="T52" fmla="*/ 527 w 872"/>
                  <a:gd name="T53" fmla="*/ 10 h 1239"/>
                  <a:gd name="T54" fmla="*/ 506 w 872"/>
                  <a:gd name="T55" fmla="*/ 6 h 1239"/>
                  <a:gd name="T56" fmla="*/ 483 w 872"/>
                  <a:gd name="T57" fmla="*/ 3 h 1239"/>
                  <a:gd name="T58" fmla="*/ 460 w 872"/>
                  <a:gd name="T59" fmla="*/ 1 h 1239"/>
                  <a:gd name="T60" fmla="*/ 436 w 872"/>
                  <a:gd name="T61" fmla="*/ 0 h 1239"/>
                  <a:gd name="T62" fmla="*/ 412 w 872"/>
                  <a:gd name="T63" fmla="*/ 0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72" h="1239">
                    <a:moveTo>
                      <a:pt x="412" y="0"/>
                    </a:moveTo>
                    <a:lnTo>
                      <a:pt x="0" y="0"/>
                    </a:lnTo>
                    <a:lnTo>
                      <a:pt x="0" y="1239"/>
                    </a:lnTo>
                    <a:lnTo>
                      <a:pt x="89" y="1239"/>
                    </a:lnTo>
                    <a:lnTo>
                      <a:pt x="89" y="729"/>
                    </a:lnTo>
                    <a:lnTo>
                      <a:pt x="524" y="729"/>
                    </a:lnTo>
                    <a:lnTo>
                      <a:pt x="512" y="711"/>
                    </a:lnTo>
                    <a:lnTo>
                      <a:pt x="540" y="705"/>
                    </a:lnTo>
                    <a:lnTo>
                      <a:pt x="566" y="699"/>
                    </a:lnTo>
                    <a:lnTo>
                      <a:pt x="592" y="690"/>
                    </a:lnTo>
                    <a:lnTo>
                      <a:pt x="617" y="681"/>
                    </a:lnTo>
                    <a:lnTo>
                      <a:pt x="641" y="670"/>
                    </a:lnTo>
                    <a:lnTo>
                      <a:pt x="663" y="658"/>
                    </a:lnTo>
                    <a:lnTo>
                      <a:pt x="678" y="649"/>
                    </a:lnTo>
                    <a:lnTo>
                      <a:pt x="89" y="649"/>
                    </a:lnTo>
                    <a:lnTo>
                      <a:pt x="89" y="81"/>
                    </a:lnTo>
                    <a:lnTo>
                      <a:pt x="698" y="81"/>
                    </a:lnTo>
                    <a:lnTo>
                      <a:pt x="693" y="78"/>
                    </a:lnTo>
                    <a:lnTo>
                      <a:pt x="678" y="67"/>
                    </a:lnTo>
                    <a:lnTo>
                      <a:pt x="662" y="58"/>
                    </a:lnTo>
                    <a:lnTo>
                      <a:pt x="645" y="49"/>
                    </a:lnTo>
                    <a:lnTo>
                      <a:pt x="627" y="41"/>
                    </a:lnTo>
                    <a:lnTo>
                      <a:pt x="608" y="33"/>
                    </a:lnTo>
                    <a:lnTo>
                      <a:pt x="589" y="26"/>
                    </a:lnTo>
                    <a:lnTo>
                      <a:pt x="569" y="20"/>
                    </a:lnTo>
                    <a:lnTo>
                      <a:pt x="549" y="15"/>
                    </a:lnTo>
                    <a:lnTo>
                      <a:pt x="527" y="10"/>
                    </a:lnTo>
                    <a:lnTo>
                      <a:pt x="506" y="6"/>
                    </a:lnTo>
                    <a:lnTo>
                      <a:pt x="483" y="3"/>
                    </a:lnTo>
                    <a:lnTo>
                      <a:pt x="460" y="1"/>
                    </a:lnTo>
                    <a:lnTo>
                      <a:pt x="436" y="0"/>
                    </a:lnTo>
                    <a:lnTo>
                      <a:pt x="41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6" name="Freeform 24">
                <a:extLst>
                  <a:ext uri="{FF2B5EF4-FFF2-40B4-BE49-F238E27FC236}">
                    <a16:creationId xmlns:a16="http://schemas.microsoft.com/office/drawing/2014/main" id="{FE4283B3-8699-4FAC-2EF3-B6B2D9733F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68" y="5027"/>
                <a:ext cx="872" cy="1239"/>
              </a:xfrm>
              <a:custGeom>
                <a:avLst/>
                <a:gdLst>
                  <a:gd name="T0" fmla="*/ 524 w 872"/>
                  <a:gd name="T1" fmla="*/ 729 h 1239"/>
                  <a:gd name="T2" fmla="*/ 416 w 872"/>
                  <a:gd name="T3" fmla="*/ 729 h 1239"/>
                  <a:gd name="T4" fmla="*/ 762 w 872"/>
                  <a:gd name="T5" fmla="*/ 1239 h 1239"/>
                  <a:gd name="T6" fmla="*/ 871 w 872"/>
                  <a:gd name="T7" fmla="*/ 1239 h 1239"/>
                  <a:gd name="T8" fmla="*/ 524 w 872"/>
                  <a:gd name="T9" fmla="*/ 729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2" h="1239">
                    <a:moveTo>
                      <a:pt x="524" y="729"/>
                    </a:moveTo>
                    <a:lnTo>
                      <a:pt x="416" y="729"/>
                    </a:lnTo>
                    <a:lnTo>
                      <a:pt x="762" y="1239"/>
                    </a:lnTo>
                    <a:lnTo>
                      <a:pt x="871" y="1239"/>
                    </a:lnTo>
                    <a:lnTo>
                      <a:pt x="524" y="72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7" name="Freeform 25">
                <a:extLst>
                  <a:ext uri="{FF2B5EF4-FFF2-40B4-BE49-F238E27FC236}">
                    <a16:creationId xmlns:a16="http://schemas.microsoft.com/office/drawing/2014/main" id="{54F8FCDB-DFC2-B39F-55E2-A172BCF344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68" y="5027"/>
                <a:ext cx="872" cy="1239"/>
              </a:xfrm>
              <a:custGeom>
                <a:avLst/>
                <a:gdLst>
                  <a:gd name="T0" fmla="*/ 407 w 872"/>
                  <a:gd name="T1" fmla="*/ 81 h 1239"/>
                  <a:gd name="T2" fmla="*/ 468 w 872"/>
                  <a:gd name="T3" fmla="*/ 84 h 1239"/>
                  <a:gd name="T4" fmla="*/ 523 w 872"/>
                  <a:gd name="T5" fmla="*/ 93 h 1239"/>
                  <a:gd name="T6" fmla="*/ 573 w 872"/>
                  <a:gd name="T7" fmla="*/ 108 h 1239"/>
                  <a:gd name="T8" fmla="*/ 617 w 872"/>
                  <a:gd name="T9" fmla="*/ 128 h 1239"/>
                  <a:gd name="T10" fmla="*/ 655 w 872"/>
                  <a:gd name="T11" fmla="*/ 154 h 1239"/>
                  <a:gd name="T12" fmla="*/ 686 w 872"/>
                  <a:gd name="T13" fmla="*/ 185 h 1239"/>
                  <a:gd name="T14" fmla="*/ 711 w 872"/>
                  <a:gd name="T15" fmla="*/ 221 h 1239"/>
                  <a:gd name="T16" fmla="*/ 730 w 872"/>
                  <a:gd name="T17" fmla="*/ 262 h 1239"/>
                  <a:gd name="T18" fmla="*/ 741 w 872"/>
                  <a:gd name="T19" fmla="*/ 308 h 1239"/>
                  <a:gd name="T20" fmla="*/ 745 w 872"/>
                  <a:gd name="T21" fmla="*/ 359 h 1239"/>
                  <a:gd name="T22" fmla="*/ 744 w 872"/>
                  <a:gd name="T23" fmla="*/ 388 h 1239"/>
                  <a:gd name="T24" fmla="*/ 736 w 872"/>
                  <a:gd name="T25" fmla="*/ 437 h 1239"/>
                  <a:gd name="T26" fmla="*/ 721 w 872"/>
                  <a:gd name="T27" fmla="*/ 481 h 1239"/>
                  <a:gd name="T28" fmla="*/ 698 w 872"/>
                  <a:gd name="T29" fmla="*/ 521 h 1239"/>
                  <a:gd name="T30" fmla="*/ 669 w 872"/>
                  <a:gd name="T31" fmla="*/ 556 h 1239"/>
                  <a:gd name="T32" fmla="*/ 632 w 872"/>
                  <a:gd name="T33" fmla="*/ 586 h 1239"/>
                  <a:gd name="T34" fmla="*/ 589 w 872"/>
                  <a:gd name="T35" fmla="*/ 610 h 1239"/>
                  <a:gd name="T36" fmla="*/ 539 w 872"/>
                  <a:gd name="T37" fmla="*/ 629 h 1239"/>
                  <a:gd name="T38" fmla="*/ 482 w 872"/>
                  <a:gd name="T39" fmla="*/ 642 h 1239"/>
                  <a:gd name="T40" fmla="*/ 419 w 872"/>
                  <a:gd name="T41" fmla="*/ 648 h 1239"/>
                  <a:gd name="T42" fmla="*/ 678 w 872"/>
                  <a:gd name="T43" fmla="*/ 649 h 1239"/>
                  <a:gd name="T44" fmla="*/ 705 w 872"/>
                  <a:gd name="T45" fmla="*/ 630 h 1239"/>
                  <a:gd name="T46" fmla="*/ 742 w 872"/>
                  <a:gd name="T47" fmla="*/ 597 h 1239"/>
                  <a:gd name="T48" fmla="*/ 773 w 872"/>
                  <a:gd name="T49" fmla="*/ 560 h 1239"/>
                  <a:gd name="T50" fmla="*/ 798 w 872"/>
                  <a:gd name="T51" fmla="*/ 517 h 1239"/>
                  <a:gd name="T52" fmla="*/ 817 w 872"/>
                  <a:gd name="T53" fmla="*/ 469 h 1239"/>
                  <a:gd name="T54" fmla="*/ 828 w 872"/>
                  <a:gd name="T55" fmla="*/ 416 h 1239"/>
                  <a:gd name="T56" fmla="*/ 832 w 872"/>
                  <a:gd name="T57" fmla="*/ 362 h 1239"/>
                  <a:gd name="T58" fmla="*/ 831 w 872"/>
                  <a:gd name="T59" fmla="*/ 330 h 1239"/>
                  <a:gd name="T60" fmla="*/ 826 w 872"/>
                  <a:gd name="T61" fmla="*/ 288 h 1239"/>
                  <a:gd name="T62" fmla="*/ 816 w 872"/>
                  <a:gd name="T63" fmla="*/ 248 h 1239"/>
                  <a:gd name="T64" fmla="*/ 802 w 872"/>
                  <a:gd name="T65" fmla="*/ 210 h 1239"/>
                  <a:gd name="T66" fmla="*/ 783 w 872"/>
                  <a:gd name="T67" fmla="*/ 174 h 1239"/>
                  <a:gd name="T68" fmla="*/ 761 w 872"/>
                  <a:gd name="T69" fmla="*/ 141 h 1239"/>
                  <a:gd name="T70" fmla="*/ 734 w 872"/>
                  <a:gd name="T71" fmla="*/ 111 h 1239"/>
                  <a:gd name="T72" fmla="*/ 708 w 872"/>
                  <a:gd name="T73" fmla="*/ 88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2" h="1239">
                    <a:moveTo>
                      <a:pt x="698" y="81"/>
                    </a:moveTo>
                    <a:lnTo>
                      <a:pt x="407" y="81"/>
                    </a:lnTo>
                    <a:lnTo>
                      <a:pt x="438" y="82"/>
                    </a:lnTo>
                    <a:lnTo>
                      <a:pt x="468" y="84"/>
                    </a:lnTo>
                    <a:lnTo>
                      <a:pt x="496" y="88"/>
                    </a:lnTo>
                    <a:lnTo>
                      <a:pt x="523" y="93"/>
                    </a:lnTo>
                    <a:lnTo>
                      <a:pt x="549" y="99"/>
                    </a:lnTo>
                    <a:lnTo>
                      <a:pt x="573" y="108"/>
                    </a:lnTo>
                    <a:lnTo>
                      <a:pt x="596" y="117"/>
                    </a:lnTo>
                    <a:lnTo>
                      <a:pt x="617" y="128"/>
                    </a:lnTo>
                    <a:lnTo>
                      <a:pt x="637" y="140"/>
                    </a:lnTo>
                    <a:lnTo>
                      <a:pt x="655" y="154"/>
                    </a:lnTo>
                    <a:lnTo>
                      <a:pt x="671" y="168"/>
                    </a:lnTo>
                    <a:lnTo>
                      <a:pt x="686" y="185"/>
                    </a:lnTo>
                    <a:lnTo>
                      <a:pt x="700" y="202"/>
                    </a:lnTo>
                    <a:lnTo>
                      <a:pt x="711" y="221"/>
                    </a:lnTo>
                    <a:lnTo>
                      <a:pt x="721" y="241"/>
                    </a:lnTo>
                    <a:lnTo>
                      <a:pt x="730" y="262"/>
                    </a:lnTo>
                    <a:lnTo>
                      <a:pt x="736" y="284"/>
                    </a:lnTo>
                    <a:lnTo>
                      <a:pt x="741" y="308"/>
                    </a:lnTo>
                    <a:lnTo>
                      <a:pt x="744" y="333"/>
                    </a:lnTo>
                    <a:lnTo>
                      <a:pt x="745" y="359"/>
                    </a:lnTo>
                    <a:lnTo>
                      <a:pt x="745" y="362"/>
                    </a:lnTo>
                    <a:lnTo>
                      <a:pt x="744" y="388"/>
                    </a:lnTo>
                    <a:lnTo>
                      <a:pt x="741" y="413"/>
                    </a:lnTo>
                    <a:lnTo>
                      <a:pt x="736" y="437"/>
                    </a:lnTo>
                    <a:lnTo>
                      <a:pt x="729" y="460"/>
                    </a:lnTo>
                    <a:lnTo>
                      <a:pt x="721" y="481"/>
                    </a:lnTo>
                    <a:lnTo>
                      <a:pt x="711" y="502"/>
                    </a:lnTo>
                    <a:lnTo>
                      <a:pt x="698" y="521"/>
                    </a:lnTo>
                    <a:lnTo>
                      <a:pt x="685" y="539"/>
                    </a:lnTo>
                    <a:lnTo>
                      <a:pt x="669" y="556"/>
                    </a:lnTo>
                    <a:lnTo>
                      <a:pt x="651" y="572"/>
                    </a:lnTo>
                    <a:lnTo>
                      <a:pt x="632" y="586"/>
                    </a:lnTo>
                    <a:lnTo>
                      <a:pt x="611" y="599"/>
                    </a:lnTo>
                    <a:lnTo>
                      <a:pt x="589" y="610"/>
                    </a:lnTo>
                    <a:lnTo>
                      <a:pt x="565" y="620"/>
                    </a:lnTo>
                    <a:lnTo>
                      <a:pt x="539" y="629"/>
                    </a:lnTo>
                    <a:lnTo>
                      <a:pt x="511" y="636"/>
                    </a:lnTo>
                    <a:lnTo>
                      <a:pt x="482" y="642"/>
                    </a:lnTo>
                    <a:lnTo>
                      <a:pt x="452" y="646"/>
                    </a:lnTo>
                    <a:lnTo>
                      <a:pt x="419" y="648"/>
                    </a:lnTo>
                    <a:lnTo>
                      <a:pt x="385" y="649"/>
                    </a:lnTo>
                    <a:lnTo>
                      <a:pt x="678" y="649"/>
                    </a:lnTo>
                    <a:lnTo>
                      <a:pt x="685" y="645"/>
                    </a:lnTo>
                    <a:lnTo>
                      <a:pt x="705" y="630"/>
                    </a:lnTo>
                    <a:lnTo>
                      <a:pt x="724" y="614"/>
                    </a:lnTo>
                    <a:lnTo>
                      <a:pt x="742" y="597"/>
                    </a:lnTo>
                    <a:lnTo>
                      <a:pt x="758" y="579"/>
                    </a:lnTo>
                    <a:lnTo>
                      <a:pt x="773" y="560"/>
                    </a:lnTo>
                    <a:lnTo>
                      <a:pt x="786" y="539"/>
                    </a:lnTo>
                    <a:lnTo>
                      <a:pt x="798" y="517"/>
                    </a:lnTo>
                    <a:lnTo>
                      <a:pt x="808" y="494"/>
                    </a:lnTo>
                    <a:lnTo>
                      <a:pt x="817" y="469"/>
                    </a:lnTo>
                    <a:lnTo>
                      <a:pt x="823" y="443"/>
                    </a:lnTo>
                    <a:lnTo>
                      <a:pt x="828" y="416"/>
                    </a:lnTo>
                    <a:lnTo>
                      <a:pt x="831" y="388"/>
                    </a:lnTo>
                    <a:lnTo>
                      <a:pt x="832" y="362"/>
                    </a:lnTo>
                    <a:lnTo>
                      <a:pt x="832" y="352"/>
                    </a:lnTo>
                    <a:lnTo>
                      <a:pt x="831" y="330"/>
                    </a:lnTo>
                    <a:lnTo>
                      <a:pt x="829" y="309"/>
                    </a:lnTo>
                    <a:lnTo>
                      <a:pt x="826" y="288"/>
                    </a:lnTo>
                    <a:lnTo>
                      <a:pt x="822" y="268"/>
                    </a:lnTo>
                    <a:lnTo>
                      <a:pt x="816" y="248"/>
                    </a:lnTo>
                    <a:lnTo>
                      <a:pt x="810" y="229"/>
                    </a:lnTo>
                    <a:lnTo>
                      <a:pt x="802" y="210"/>
                    </a:lnTo>
                    <a:lnTo>
                      <a:pt x="793" y="192"/>
                    </a:lnTo>
                    <a:lnTo>
                      <a:pt x="783" y="174"/>
                    </a:lnTo>
                    <a:lnTo>
                      <a:pt x="772" y="157"/>
                    </a:lnTo>
                    <a:lnTo>
                      <a:pt x="761" y="141"/>
                    </a:lnTo>
                    <a:lnTo>
                      <a:pt x="748" y="126"/>
                    </a:lnTo>
                    <a:lnTo>
                      <a:pt x="734" y="111"/>
                    </a:lnTo>
                    <a:lnTo>
                      <a:pt x="721" y="99"/>
                    </a:lnTo>
                    <a:lnTo>
                      <a:pt x="708" y="88"/>
                    </a:lnTo>
                    <a:lnTo>
                      <a:pt x="698" y="8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319" name="Group 26">
              <a:extLst>
                <a:ext uri="{FF2B5EF4-FFF2-40B4-BE49-F238E27FC236}">
                  <a16:creationId xmlns:a16="http://schemas.microsoft.com/office/drawing/2014/main" id="{0EB1B333-311F-DCD5-E67C-EBEB06F0D54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83" y="5008"/>
              <a:ext cx="1054" cy="1278"/>
              <a:chOff x="3383" y="5008"/>
              <a:chExt cx="1054" cy="1278"/>
            </a:xfrm>
          </p:grpSpPr>
          <p:sp>
            <p:nvSpPr>
              <p:cNvPr id="333" name="Freeform 27">
                <a:extLst>
                  <a:ext uri="{FF2B5EF4-FFF2-40B4-BE49-F238E27FC236}">
                    <a16:creationId xmlns:a16="http://schemas.microsoft.com/office/drawing/2014/main" id="{7DFB14CC-690B-F81C-5697-1E37A2F9B3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83" y="5008"/>
                <a:ext cx="1054" cy="1278"/>
              </a:xfrm>
              <a:custGeom>
                <a:avLst/>
                <a:gdLst>
                  <a:gd name="T0" fmla="*/ 482 w 1054"/>
                  <a:gd name="T1" fmla="*/ 2 h 1278"/>
                  <a:gd name="T2" fmla="*/ 394 w 1054"/>
                  <a:gd name="T3" fmla="*/ 17 h 1278"/>
                  <a:gd name="T4" fmla="*/ 313 w 1054"/>
                  <a:gd name="T5" fmla="*/ 48 h 1278"/>
                  <a:gd name="T6" fmla="*/ 240 w 1054"/>
                  <a:gd name="T7" fmla="*/ 92 h 1278"/>
                  <a:gd name="T8" fmla="*/ 175 w 1054"/>
                  <a:gd name="T9" fmla="*/ 148 h 1278"/>
                  <a:gd name="T10" fmla="*/ 119 w 1054"/>
                  <a:gd name="T11" fmla="*/ 216 h 1278"/>
                  <a:gd name="T12" fmla="*/ 73 w 1054"/>
                  <a:gd name="T13" fmla="*/ 295 h 1278"/>
                  <a:gd name="T14" fmla="*/ 38 w 1054"/>
                  <a:gd name="T15" fmla="*/ 382 h 1278"/>
                  <a:gd name="T16" fmla="*/ 14 w 1054"/>
                  <a:gd name="T17" fmla="*/ 477 h 1278"/>
                  <a:gd name="T18" fmla="*/ 1 w 1054"/>
                  <a:gd name="T19" fmla="*/ 580 h 1278"/>
                  <a:gd name="T20" fmla="*/ 0 w 1054"/>
                  <a:gd name="T21" fmla="*/ 646 h 1278"/>
                  <a:gd name="T22" fmla="*/ 6 w 1054"/>
                  <a:gd name="T23" fmla="*/ 751 h 1278"/>
                  <a:gd name="T24" fmla="*/ 24 w 1054"/>
                  <a:gd name="T25" fmla="*/ 850 h 1278"/>
                  <a:gd name="T26" fmla="*/ 54 w 1054"/>
                  <a:gd name="T27" fmla="*/ 941 h 1278"/>
                  <a:gd name="T28" fmla="*/ 94 w 1054"/>
                  <a:gd name="T29" fmla="*/ 1024 h 1278"/>
                  <a:gd name="T30" fmla="*/ 145 w 1054"/>
                  <a:gd name="T31" fmla="*/ 1097 h 1278"/>
                  <a:gd name="T32" fmla="*/ 205 w 1054"/>
                  <a:gd name="T33" fmla="*/ 1159 h 1278"/>
                  <a:gd name="T34" fmla="*/ 274 w 1054"/>
                  <a:gd name="T35" fmla="*/ 1209 h 1278"/>
                  <a:gd name="T36" fmla="*/ 351 w 1054"/>
                  <a:gd name="T37" fmla="*/ 1247 h 1278"/>
                  <a:gd name="T38" fmla="*/ 435 w 1054"/>
                  <a:gd name="T39" fmla="*/ 1270 h 1278"/>
                  <a:gd name="T40" fmla="*/ 527 w 1054"/>
                  <a:gd name="T41" fmla="*/ 1278 h 1278"/>
                  <a:gd name="T42" fmla="*/ 618 w 1054"/>
                  <a:gd name="T43" fmla="*/ 1270 h 1278"/>
                  <a:gd name="T44" fmla="*/ 702 w 1054"/>
                  <a:gd name="T45" fmla="*/ 1246 h 1278"/>
                  <a:gd name="T46" fmla="*/ 779 w 1054"/>
                  <a:gd name="T47" fmla="*/ 1209 h 1278"/>
                  <a:gd name="T48" fmla="*/ 528 w 1054"/>
                  <a:gd name="T49" fmla="*/ 1196 h 1278"/>
                  <a:gd name="T50" fmla="*/ 455 w 1054"/>
                  <a:gd name="T51" fmla="*/ 1189 h 1278"/>
                  <a:gd name="T52" fmla="*/ 386 w 1054"/>
                  <a:gd name="T53" fmla="*/ 1169 h 1278"/>
                  <a:gd name="T54" fmla="*/ 323 w 1054"/>
                  <a:gd name="T55" fmla="*/ 1137 h 1278"/>
                  <a:gd name="T56" fmla="*/ 265 w 1054"/>
                  <a:gd name="T57" fmla="*/ 1094 h 1278"/>
                  <a:gd name="T58" fmla="*/ 215 w 1054"/>
                  <a:gd name="T59" fmla="*/ 1040 h 1278"/>
                  <a:gd name="T60" fmla="*/ 172 w 1054"/>
                  <a:gd name="T61" fmla="*/ 976 h 1278"/>
                  <a:gd name="T62" fmla="*/ 138 w 1054"/>
                  <a:gd name="T63" fmla="*/ 904 h 1278"/>
                  <a:gd name="T64" fmla="*/ 112 w 1054"/>
                  <a:gd name="T65" fmla="*/ 824 h 1278"/>
                  <a:gd name="T66" fmla="*/ 96 w 1054"/>
                  <a:gd name="T67" fmla="*/ 737 h 1278"/>
                  <a:gd name="T68" fmla="*/ 91 w 1054"/>
                  <a:gd name="T69" fmla="*/ 646 h 1278"/>
                  <a:gd name="T70" fmla="*/ 92 w 1054"/>
                  <a:gd name="T71" fmla="*/ 584 h 1278"/>
                  <a:gd name="T72" fmla="*/ 103 w 1054"/>
                  <a:gd name="T73" fmla="*/ 494 h 1278"/>
                  <a:gd name="T74" fmla="*/ 123 w 1054"/>
                  <a:gd name="T75" fmla="*/ 411 h 1278"/>
                  <a:gd name="T76" fmla="*/ 153 w 1054"/>
                  <a:gd name="T77" fmla="*/ 335 h 1278"/>
                  <a:gd name="T78" fmla="*/ 192 w 1054"/>
                  <a:gd name="T79" fmla="*/ 267 h 1278"/>
                  <a:gd name="T80" fmla="*/ 238 w 1054"/>
                  <a:gd name="T81" fmla="*/ 209 h 1278"/>
                  <a:gd name="T82" fmla="*/ 292 w 1054"/>
                  <a:gd name="T83" fmla="*/ 160 h 1278"/>
                  <a:gd name="T84" fmla="*/ 352 w 1054"/>
                  <a:gd name="T85" fmla="*/ 122 h 1278"/>
                  <a:gd name="T86" fmla="*/ 418 w 1054"/>
                  <a:gd name="T87" fmla="*/ 96 h 1278"/>
                  <a:gd name="T88" fmla="*/ 489 w 1054"/>
                  <a:gd name="T89" fmla="*/ 83 h 1278"/>
                  <a:gd name="T90" fmla="*/ 800 w 1054"/>
                  <a:gd name="T91" fmla="*/ 81 h 1278"/>
                  <a:gd name="T92" fmla="*/ 743 w 1054"/>
                  <a:gd name="T93" fmla="*/ 47 h 1278"/>
                  <a:gd name="T94" fmla="*/ 662 w 1054"/>
                  <a:gd name="T95" fmla="*/ 17 h 1278"/>
                  <a:gd name="T96" fmla="*/ 575 w 1054"/>
                  <a:gd name="T97" fmla="*/ 2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4" h="1278">
                    <a:moveTo>
                      <a:pt x="528" y="0"/>
                    </a:moveTo>
                    <a:lnTo>
                      <a:pt x="482" y="2"/>
                    </a:lnTo>
                    <a:lnTo>
                      <a:pt x="437" y="7"/>
                    </a:lnTo>
                    <a:lnTo>
                      <a:pt x="394" y="17"/>
                    </a:lnTo>
                    <a:lnTo>
                      <a:pt x="353" y="31"/>
                    </a:lnTo>
                    <a:lnTo>
                      <a:pt x="313" y="48"/>
                    </a:lnTo>
                    <a:lnTo>
                      <a:pt x="275" y="68"/>
                    </a:lnTo>
                    <a:lnTo>
                      <a:pt x="240" y="92"/>
                    </a:lnTo>
                    <a:lnTo>
                      <a:pt x="206" y="119"/>
                    </a:lnTo>
                    <a:lnTo>
                      <a:pt x="175" y="148"/>
                    </a:lnTo>
                    <a:lnTo>
                      <a:pt x="146" y="181"/>
                    </a:lnTo>
                    <a:lnTo>
                      <a:pt x="119" y="216"/>
                    </a:lnTo>
                    <a:lnTo>
                      <a:pt x="95" y="254"/>
                    </a:lnTo>
                    <a:lnTo>
                      <a:pt x="73" y="295"/>
                    </a:lnTo>
                    <a:lnTo>
                      <a:pt x="54" y="337"/>
                    </a:lnTo>
                    <a:lnTo>
                      <a:pt x="38" y="382"/>
                    </a:lnTo>
                    <a:lnTo>
                      <a:pt x="24" y="429"/>
                    </a:lnTo>
                    <a:lnTo>
                      <a:pt x="14" y="477"/>
                    </a:lnTo>
                    <a:lnTo>
                      <a:pt x="6" y="528"/>
                    </a:lnTo>
                    <a:lnTo>
                      <a:pt x="1" y="580"/>
                    </a:lnTo>
                    <a:lnTo>
                      <a:pt x="0" y="632"/>
                    </a:lnTo>
                    <a:lnTo>
                      <a:pt x="0" y="646"/>
                    </a:lnTo>
                    <a:lnTo>
                      <a:pt x="1" y="699"/>
                    </a:lnTo>
                    <a:lnTo>
                      <a:pt x="6" y="751"/>
                    </a:lnTo>
                    <a:lnTo>
                      <a:pt x="13" y="801"/>
                    </a:lnTo>
                    <a:lnTo>
                      <a:pt x="24" y="850"/>
                    </a:lnTo>
                    <a:lnTo>
                      <a:pt x="38" y="897"/>
                    </a:lnTo>
                    <a:lnTo>
                      <a:pt x="54" y="941"/>
                    </a:lnTo>
                    <a:lnTo>
                      <a:pt x="73" y="984"/>
                    </a:lnTo>
                    <a:lnTo>
                      <a:pt x="94" y="1024"/>
                    </a:lnTo>
                    <a:lnTo>
                      <a:pt x="119" y="1062"/>
                    </a:lnTo>
                    <a:lnTo>
                      <a:pt x="145" y="1097"/>
                    </a:lnTo>
                    <a:lnTo>
                      <a:pt x="174" y="1130"/>
                    </a:lnTo>
                    <a:lnTo>
                      <a:pt x="205" y="1159"/>
                    </a:lnTo>
                    <a:lnTo>
                      <a:pt x="239" y="1186"/>
                    </a:lnTo>
                    <a:lnTo>
                      <a:pt x="274" y="1209"/>
                    </a:lnTo>
                    <a:lnTo>
                      <a:pt x="312" y="1230"/>
                    </a:lnTo>
                    <a:lnTo>
                      <a:pt x="351" y="1247"/>
                    </a:lnTo>
                    <a:lnTo>
                      <a:pt x="392" y="1260"/>
                    </a:lnTo>
                    <a:lnTo>
                      <a:pt x="435" y="1270"/>
                    </a:lnTo>
                    <a:lnTo>
                      <a:pt x="480" y="1276"/>
                    </a:lnTo>
                    <a:lnTo>
                      <a:pt x="527" y="1278"/>
                    </a:lnTo>
                    <a:lnTo>
                      <a:pt x="573" y="1276"/>
                    </a:lnTo>
                    <a:lnTo>
                      <a:pt x="618" y="1270"/>
                    </a:lnTo>
                    <a:lnTo>
                      <a:pt x="661" y="1260"/>
                    </a:lnTo>
                    <a:lnTo>
                      <a:pt x="702" y="1246"/>
                    </a:lnTo>
                    <a:lnTo>
                      <a:pt x="742" y="1229"/>
                    </a:lnTo>
                    <a:lnTo>
                      <a:pt x="779" y="1209"/>
                    </a:lnTo>
                    <a:lnTo>
                      <a:pt x="798" y="1196"/>
                    </a:lnTo>
                    <a:lnTo>
                      <a:pt x="528" y="1196"/>
                    </a:lnTo>
                    <a:lnTo>
                      <a:pt x="491" y="1194"/>
                    </a:lnTo>
                    <a:lnTo>
                      <a:pt x="455" y="1189"/>
                    </a:lnTo>
                    <a:lnTo>
                      <a:pt x="420" y="1181"/>
                    </a:lnTo>
                    <a:lnTo>
                      <a:pt x="386" y="1169"/>
                    </a:lnTo>
                    <a:lnTo>
                      <a:pt x="354" y="1155"/>
                    </a:lnTo>
                    <a:lnTo>
                      <a:pt x="323" y="1137"/>
                    </a:lnTo>
                    <a:lnTo>
                      <a:pt x="293" y="1117"/>
                    </a:lnTo>
                    <a:lnTo>
                      <a:pt x="265" y="1094"/>
                    </a:lnTo>
                    <a:lnTo>
                      <a:pt x="239" y="1068"/>
                    </a:lnTo>
                    <a:lnTo>
                      <a:pt x="215" y="1040"/>
                    </a:lnTo>
                    <a:lnTo>
                      <a:pt x="193" y="1009"/>
                    </a:lnTo>
                    <a:lnTo>
                      <a:pt x="172" y="976"/>
                    </a:lnTo>
                    <a:lnTo>
                      <a:pt x="154" y="941"/>
                    </a:lnTo>
                    <a:lnTo>
                      <a:pt x="138" y="904"/>
                    </a:lnTo>
                    <a:lnTo>
                      <a:pt x="124" y="865"/>
                    </a:lnTo>
                    <a:lnTo>
                      <a:pt x="112" y="824"/>
                    </a:lnTo>
                    <a:lnTo>
                      <a:pt x="103" y="781"/>
                    </a:lnTo>
                    <a:lnTo>
                      <a:pt x="96" y="737"/>
                    </a:lnTo>
                    <a:lnTo>
                      <a:pt x="92" y="691"/>
                    </a:lnTo>
                    <a:lnTo>
                      <a:pt x="91" y="646"/>
                    </a:lnTo>
                    <a:lnTo>
                      <a:pt x="91" y="632"/>
                    </a:lnTo>
                    <a:lnTo>
                      <a:pt x="92" y="584"/>
                    </a:lnTo>
                    <a:lnTo>
                      <a:pt x="96" y="539"/>
                    </a:lnTo>
                    <a:lnTo>
                      <a:pt x="103" y="494"/>
                    </a:lnTo>
                    <a:lnTo>
                      <a:pt x="112" y="452"/>
                    </a:lnTo>
                    <a:lnTo>
                      <a:pt x="123" y="411"/>
                    </a:lnTo>
                    <a:lnTo>
                      <a:pt x="137" y="372"/>
                    </a:lnTo>
                    <a:lnTo>
                      <a:pt x="153" y="335"/>
                    </a:lnTo>
                    <a:lnTo>
                      <a:pt x="171" y="300"/>
                    </a:lnTo>
                    <a:lnTo>
                      <a:pt x="192" y="267"/>
                    </a:lnTo>
                    <a:lnTo>
                      <a:pt x="214" y="237"/>
                    </a:lnTo>
                    <a:lnTo>
                      <a:pt x="238" y="209"/>
                    </a:lnTo>
                    <a:lnTo>
                      <a:pt x="264" y="183"/>
                    </a:lnTo>
                    <a:lnTo>
                      <a:pt x="292" y="160"/>
                    </a:lnTo>
                    <a:lnTo>
                      <a:pt x="321" y="140"/>
                    </a:lnTo>
                    <a:lnTo>
                      <a:pt x="352" y="122"/>
                    </a:lnTo>
                    <a:lnTo>
                      <a:pt x="384" y="108"/>
                    </a:lnTo>
                    <a:lnTo>
                      <a:pt x="418" y="96"/>
                    </a:lnTo>
                    <a:lnTo>
                      <a:pt x="453" y="88"/>
                    </a:lnTo>
                    <a:lnTo>
                      <a:pt x="489" y="83"/>
                    </a:lnTo>
                    <a:lnTo>
                      <a:pt x="527" y="81"/>
                    </a:lnTo>
                    <a:lnTo>
                      <a:pt x="800" y="81"/>
                    </a:lnTo>
                    <a:lnTo>
                      <a:pt x="780" y="68"/>
                    </a:lnTo>
                    <a:lnTo>
                      <a:pt x="743" y="47"/>
                    </a:lnTo>
                    <a:lnTo>
                      <a:pt x="704" y="31"/>
                    </a:lnTo>
                    <a:lnTo>
                      <a:pt x="662" y="17"/>
                    </a:lnTo>
                    <a:lnTo>
                      <a:pt x="619" y="7"/>
                    </a:lnTo>
                    <a:lnTo>
                      <a:pt x="575" y="2"/>
                    </a:lnTo>
                    <a:lnTo>
                      <a:pt x="52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4" name="Freeform 28">
                <a:extLst>
                  <a:ext uri="{FF2B5EF4-FFF2-40B4-BE49-F238E27FC236}">
                    <a16:creationId xmlns:a16="http://schemas.microsoft.com/office/drawing/2014/main" id="{9A68CE92-F72D-A748-7D48-ADE84EB49E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83" y="5008"/>
                <a:ext cx="1054" cy="1278"/>
              </a:xfrm>
              <a:custGeom>
                <a:avLst/>
                <a:gdLst>
                  <a:gd name="T0" fmla="*/ 527 w 1054"/>
                  <a:gd name="T1" fmla="*/ 81 h 1278"/>
                  <a:gd name="T2" fmla="*/ 600 w 1054"/>
                  <a:gd name="T3" fmla="*/ 88 h 1278"/>
                  <a:gd name="T4" fmla="*/ 668 w 1054"/>
                  <a:gd name="T5" fmla="*/ 108 h 1278"/>
                  <a:gd name="T6" fmla="*/ 731 w 1054"/>
                  <a:gd name="T7" fmla="*/ 140 h 1278"/>
                  <a:gd name="T8" fmla="*/ 788 w 1054"/>
                  <a:gd name="T9" fmla="*/ 184 h 1278"/>
                  <a:gd name="T10" fmla="*/ 838 w 1054"/>
                  <a:gd name="T11" fmla="*/ 238 h 1278"/>
                  <a:gd name="T12" fmla="*/ 881 w 1054"/>
                  <a:gd name="T13" fmla="*/ 301 h 1278"/>
                  <a:gd name="T14" fmla="*/ 916 w 1054"/>
                  <a:gd name="T15" fmla="*/ 373 h 1278"/>
                  <a:gd name="T16" fmla="*/ 941 w 1054"/>
                  <a:gd name="T17" fmla="*/ 453 h 1278"/>
                  <a:gd name="T18" fmla="*/ 957 w 1054"/>
                  <a:gd name="T19" fmla="*/ 540 h 1278"/>
                  <a:gd name="T20" fmla="*/ 962 w 1054"/>
                  <a:gd name="T21" fmla="*/ 632 h 1278"/>
                  <a:gd name="T22" fmla="*/ 961 w 1054"/>
                  <a:gd name="T23" fmla="*/ 693 h 1278"/>
                  <a:gd name="T24" fmla="*/ 950 w 1054"/>
                  <a:gd name="T25" fmla="*/ 783 h 1278"/>
                  <a:gd name="T26" fmla="*/ 930 w 1054"/>
                  <a:gd name="T27" fmla="*/ 866 h 1278"/>
                  <a:gd name="T28" fmla="*/ 900 w 1054"/>
                  <a:gd name="T29" fmla="*/ 942 h 1278"/>
                  <a:gd name="T30" fmla="*/ 861 w 1054"/>
                  <a:gd name="T31" fmla="*/ 1010 h 1278"/>
                  <a:gd name="T32" fmla="*/ 815 w 1054"/>
                  <a:gd name="T33" fmla="*/ 1069 h 1278"/>
                  <a:gd name="T34" fmla="*/ 762 w 1054"/>
                  <a:gd name="T35" fmla="*/ 1117 h 1278"/>
                  <a:gd name="T36" fmla="*/ 702 w 1054"/>
                  <a:gd name="T37" fmla="*/ 1155 h 1278"/>
                  <a:gd name="T38" fmla="*/ 636 w 1054"/>
                  <a:gd name="T39" fmla="*/ 1181 h 1278"/>
                  <a:gd name="T40" fmla="*/ 565 w 1054"/>
                  <a:gd name="T41" fmla="*/ 1194 h 1278"/>
                  <a:gd name="T42" fmla="*/ 798 w 1054"/>
                  <a:gd name="T43" fmla="*/ 1196 h 1278"/>
                  <a:gd name="T44" fmla="*/ 848 w 1054"/>
                  <a:gd name="T45" fmla="*/ 1159 h 1278"/>
                  <a:gd name="T46" fmla="*/ 908 w 1054"/>
                  <a:gd name="T47" fmla="*/ 1096 h 1278"/>
                  <a:gd name="T48" fmla="*/ 959 w 1054"/>
                  <a:gd name="T49" fmla="*/ 1023 h 1278"/>
                  <a:gd name="T50" fmla="*/ 999 w 1054"/>
                  <a:gd name="T51" fmla="*/ 940 h 1278"/>
                  <a:gd name="T52" fmla="*/ 1029 w 1054"/>
                  <a:gd name="T53" fmla="*/ 849 h 1278"/>
                  <a:gd name="T54" fmla="*/ 1047 w 1054"/>
                  <a:gd name="T55" fmla="*/ 749 h 1278"/>
                  <a:gd name="T56" fmla="*/ 1054 w 1054"/>
                  <a:gd name="T57" fmla="*/ 646 h 1278"/>
                  <a:gd name="T58" fmla="*/ 1052 w 1054"/>
                  <a:gd name="T59" fmla="*/ 578 h 1278"/>
                  <a:gd name="T60" fmla="*/ 1040 w 1054"/>
                  <a:gd name="T61" fmla="*/ 476 h 1278"/>
                  <a:gd name="T62" fmla="*/ 1016 w 1054"/>
                  <a:gd name="T63" fmla="*/ 380 h 1278"/>
                  <a:gd name="T64" fmla="*/ 981 w 1054"/>
                  <a:gd name="T65" fmla="*/ 293 h 1278"/>
                  <a:gd name="T66" fmla="*/ 935 w 1054"/>
                  <a:gd name="T67" fmla="*/ 215 h 1278"/>
                  <a:gd name="T68" fmla="*/ 880 w 1054"/>
                  <a:gd name="T69" fmla="*/ 148 h 1278"/>
                  <a:gd name="T70" fmla="*/ 816 w 1054"/>
                  <a:gd name="T71" fmla="*/ 91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4" h="1278">
                    <a:moveTo>
                      <a:pt x="800" y="81"/>
                    </a:moveTo>
                    <a:lnTo>
                      <a:pt x="527" y="81"/>
                    </a:lnTo>
                    <a:lnTo>
                      <a:pt x="564" y="83"/>
                    </a:lnTo>
                    <a:lnTo>
                      <a:pt x="600" y="88"/>
                    </a:lnTo>
                    <a:lnTo>
                      <a:pt x="634" y="96"/>
                    </a:lnTo>
                    <a:lnTo>
                      <a:pt x="668" y="108"/>
                    </a:lnTo>
                    <a:lnTo>
                      <a:pt x="700" y="122"/>
                    </a:lnTo>
                    <a:lnTo>
                      <a:pt x="731" y="140"/>
                    </a:lnTo>
                    <a:lnTo>
                      <a:pt x="760" y="160"/>
                    </a:lnTo>
                    <a:lnTo>
                      <a:pt x="788" y="184"/>
                    </a:lnTo>
                    <a:lnTo>
                      <a:pt x="814" y="209"/>
                    </a:lnTo>
                    <a:lnTo>
                      <a:pt x="838" y="238"/>
                    </a:lnTo>
                    <a:lnTo>
                      <a:pt x="861" y="268"/>
                    </a:lnTo>
                    <a:lnTo>
                      <a:pt x="881" y="301"/>
                    </a:lnTo>
                    <a:lnTo>
                      <a:pt x="899" y="336"/>
                    </a:lnTo>
                    <a:lnTo>
                      <a:pt x="916" y="373"/>
                    </a:lnTo>
                    <a:lnTo>
                      <a:pt x="930" y="413"/>
                    </a:lnTo>
                    <a:lnTo>
                      <a:pt x="941" y="453"/>
                    </a:lnTo>
                    <a:lnTo>
                      <a:pt x="950" y="496"/>
                    </a:lnTo>
                    <a:lnTo>
                      <a:pt x="957" y="540"/>
                    </a:lnTo>
                    <a:lnTo>
                      <a:pt x="961" y="586"/>
                    </a:lnTo>
                    <a:lnTo>
                      <a:pt x="962" y="632"/>
                    </a:lnTo>
                    <a:lnTo>
                      <a:pt x="963" y="646"/>
                    </a:lnTo>
                    <a:lnTo>
                      <a:pt x="961" y="693"/>
                    </a:lnTo>
                    <a:lnTo>
                      <a:pt x="957" y="739"/>
                    </a:lnTo>
                    <a:lnTo>
                      <a:pt x="950" y="783"/>
                    </a:lnTo>
                    <a:lnTo>
                      <a:pt x="941" y="825"/>
                    </a:lnTo>
                    <a:lnTo>
                      <a:pt x="930" y="866"/>
                    </a:lnTo>
                    <a:lnTo>
                      <a:pt x="916" y="905"/>
                    </a:lnTo>
                    <a:lnTo>
                      <a:pt x="900" y="942"/>
                    </a:lnTo>
                    <a:lnTo>
                      <a:pt x="882" y="977"/>
                    </a:lnTo>
                    <a:lnTo>
                      <a:pt x="861" y="1010"/>
                    </a:lnTo>
                    <a:lnTo>
                      <a:pt x="839" y="1040"/>
                    </a:lnTo>
                    <a:lnTo>
                      <a:pt x="815" y="1069"/>
                    </a:lnTo>
                    <a:lnTo>
                      <a:pt x="789" y="1094"/>
                    </a:lnTo>
                    <a:lnTo>
                      <a:pt x="762" y="1117"/>
                    </a:lnTo>
                    <a:lnTo>
                      <a:pt x="732" y="1138"/>
                    </a:lnTo>
                    <a:lnTo>
                      <a:pt x="702" y="1155"/>
                    </a:lnTo>
                    <a:lnTo>
                      <a:pt x="670" y="1170"/>
                    </a:lnTo>
                    <a:lnTo>
                      <a:pt x="636" y="1181"/>
                    </a:lnTo>
                    <a:lnTo>
                      <a:pt x="601" y="1189"/>
                    </a:lnTo>
                    <a:lnTo>
                      <a:pt x="565" y="1194"/>
                    </a:lnTo>
                    <a:lnTo>
                      <a:pt x="528" y="1196"/>
                    </a:lnTo>
                    <a:lnTo>
                      <a:pt x="798" y="1196"/>
                    </a:lnTo>
                    <a:lnTo>
                      <a:pt x="815" y="1185"/>
                    </a:lnTo>
                    <a:lnTo>
                      <a:pt x="848" y="1159"/>
                    </a:lnTo>
                    <a:lnTo>
                      <a:pt x="879" y="1129"/>
                    </a:lnTo>
                    <a:lnTo>
                      <a:pt x="908" y="1096"/>
                    </a:lnTo>
                    <a:lnTo>
                      <a:pt x="935" y="1061"/>
                    </a:lnTo>
                    <a:lnTo>
                      <a:pt x="959" y="1023"/>
                    </a:lnTo>
                    <a:lnTo>
                      <a:pt x="980" y="983"/>
                    </a:lnTo>
                    <a:lnTo>
                      <a:pt x="999" y="940"/>
                    </a:lnTo>
                    <a:lnTo>
                      <a:pt x="1016" y="895"/>
                    </a:lnTo>
                    <a:lnTo>
                      <a:pt x="1029" y="849"/>
                    </a:lnTo>
                    <a:lnTo>
                      <a:pt x="1040" y="800"/>
                    </a:lnTo>
                    <a:lnTo>
                      <a:pt x="1047" y="749"/>
                    </a:lnTo>
                    <a:lnTo>
                      <a:pt x="1052" y="697"/>
                    </a:lnTo>
                    <a:lnTo>
                      <a:pt x="1054" y="646"/>
                    </a:lnTo>
                    <a:lnTo>
                      <a:pt x="1054" y="632"/>
                    </a:lnTo>
                    <a:lnTo>
                      <a:pt x="1052" y="578"/>
                    </a:lnTo>
                    <a:lnTo>
                      <a:pt x="1047" y="526"/>
                    </a:lnTo>
                    <a:lnTo>
                      <a:pt x="1040" y="476"/>
                    </a:lnTo>
                    <a:lnTo>
                      <a:pt x="1029" y="427"/>
                    </a:lnTo>
                    <a:lnTo>
                      <a:pt x="1016" y="380"/>
                    </a:lnTo>
                    <a:lnTo>
                      <a:pt x="1000" y="336"/>
                    </a:lnTo>
                    <a:lnTo>
                      <a:pt x="981" y="293"/>
                    </a:lnTo>
                    <a:lnTo>
                      <a:pt x="959" y="253"/>
                    </a:lnTo>
                    <a:lnTo>
                      <a:pt x="935" y="215"/>
                    </a:lnTo>
                    <a:lnTo>
                      <a:pt x="909" y="180"/>
                    </a:lnTo>
                    <a:lnTo>
                      <a:pt x="880" y="148"/>
                    </a:lnTo>
                    <a:lnTo>
                      <a:pt x="849" y="118"/>
                    </a:lnTo>
                    <a:lnTo>
                      <a:pt x="816" y="91"/>
                    </a:lnTo>
                    <a:lnTo>
                      <a:pt x="800" y="8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320" name="Group 29">
              <a:extLst>
                <a:ext uri="{FF2B5EF4-FFF2-40B4-BE49-F238E27FC236}">
                  <a16:creationId xmlns:a16="http://schemas.microsoft.com/office/drawing/2014/main" id="{6E6EE199-A5CB-15ED-05D8-1477582ED9E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50" y="5027"/>
              <a:ext cx="879" cy="1259"/>
              <a:chOff x="4650" y="5027"/>
              <a:chExt cx="879" cy="1259"/>
            </a:xfrm>
          </p:grpSpPr>
          <p:sp>
            <p:nvSpPr>
              <p:cNvPr id="331" name="Freeform 30">
                <a:extLst>
                  <a:ext uri="{FF2B5EF4-FFF2-40B4-BE49-F238E27FC236}">
                    <a16:creationId xmlns:a16="http://schemas.microsoft.com/office/drawing/2014/main" id="{673305A7-3DD9-3918-559C-A4411BDD0C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50" y="5027"/>
                <a:ext cx="879" cy="1259"/>
              </a:xfrm>
              <a:custGeom>
                <a:avLst/>
                <a:gdLst>
                  <a:gd name="T0" fmla="*/ 87 w 879"/>
                  <a:gd name="T1" fmla="*/ 395 h 1259"/>
                  <a:gd name="T2" fmla="*/ 0 w 879"/>
                  <a:gd name="T3" fmla="*/ 479 h 1259"/>
                  <a:gd name="T4" fmla="*/ 0 w 879"/>
                  <a:gd name="T5" fmla="*/ 784 h 1259"/>
                  <a:gd name="T6" fmla="*/ 1 w 879"/>
                  <a:gd name="T7" fmla="*/ 828 h 1259"/>
                  <a:gd name="T8" fmla="*/ 5 w 879"/>
                  <a:gd name="T9" fmla="*/ 871 h 1259"/>
                  <a:gd name="T10" fmla="*/ 11 w 879"/>
                  <a:gd name="T11" fmla="*/ 911 h 1259"/>
                  <a:gd name="T12" fmla="*/ 20 w 879"/>
                  <a:gd name="T13" fmla="*/ 949 h 1259"/>
                  <a:gd name="T14" fmla="*/ 31 w 879"/>
                  <a:gd name="T15" fmla="*/ 986 h 1259"/>
                  <a:gd name="T16" fmla="*/ 45 w 879"/>
                  <a:gd name="T17" fmla="*/ 1020 h 1259"/>
                  <a:gd name="T18" fmla="*/ 61 w 879"/>
                  <a:gd name="T19" fmla="*/ 1052 h 1259"/>
                  <a:gd name="T20" fmla="*/ 79 w 879"/>
                  <a:gd name="T21" fmla="*/ 1082 h 1259"/>
                  <a:gd name="T22" fmla="*/ 99 w 879"/>
                  <a:gd name="T23" fmla="*/ 1109 h 1259"/>
                  <a:gd name="T24" fmla="*/ 121 w 879"/>
                  <a:gd name="T25" fmla="*/ 1134 h 1259"/>
                  <a:gd name="T26" fmla="*/ 145 w 879"/>
                  <a:gd name="T27" fmla="*/ 1158 h 1259"/>
                  <a:gd name="T28" fmla="*/ 171 w 879"/>
                  <a:gd name="T29" fmla="*/ 1178 h 1259"/>
                  <a:gd name="T30" fmla="*/ 199 w 879"/>
                  <a:gd name="T31" fmla="*/ 1197 h 1259"/>
                  <a:gd name="T32" fmla="*/ 228 w 879"/>
                  <a:gd name="T33" fmla="*/ 1213 h 1259"/>
                  <a:gd name="T34" fmla="*/ 260 w 879"/>
                  <a:gd name="T35" fmla="*/ 1227 h 1259"/>
                  <a:gd name="T36" fmla="*/ 292 w 879"/>
                  <a:gd name="T37" fmla="*/ 1238 h 1259"/>
                  <a:gd name="T38" fmla="*/ 326 w 879"/>
                  <a:gd name="T39" fmla="*/ 1247 h 1259"/>
                  <a:gd name="T40" fmla="*/ 362 w 879"/>
                  <a:gd name="T41" fmla="*/ 1253 h 1259"/>
                  <a:gd name="T42" fmla="*/ 399 w 879"/>
                  <a:gd name="T43" fmla="*/ 1257 h 1259"/>
                  <a:gd name="T44" fmla="*/ 437 w 879"/>
                  <a:gd name="T45" fmla="*/ 1258 h 1259"/>
                  <a:gd name="T46" fmla="*/ 476 w 879"/>
                  <a:gd name="T47" fmla="*/ 1257 h 1259"/>
                  <a:gd name="T48" fmla="*/ 513 w 879"/>
                  <a:gd name="T49" fmla="*/ 1253 h 1259"/>
                  <a:gd name="T50" fmla="*/ 549 w 879"/>
                  <a:gd name="T51" fmla="*/ 1247 h 1259"/>
                  <a:gd name="T52" fmla="*/ 584 w 879"/>
                  <a:gd name="T53" fmla="*/ 1238 h 1259"/>
                  <a:gd name="T54" fmla="*/ 617 w 879"/>
                  <a:gd name="T55" fmla="*/ 1227 h 1259"/>
                  <a:gd name="T56" fmla="*/ 648 w 879"/>
                  <a:gd name="T57" fmla="*/ 1213 h 1259"/>
                  <a:gd name="T58" fmla="*/ 678 w 879"/>
                  <a:gd name="T59" fmla="*/ 1197 h 1259"/>
                  <a:gd name="T60" fmla="*/ 706 w 879"/>
                  <a:gd name="T61" fmla="*/ 1178 h 1259"/>
                  <a:gd name="T62" fmla="*/ 708 w 879"/>
                  <a:gd name="T63" fmla="*/ 1177 h 1259"/>
                  <a:gd name="T64" fmla="*/ 441 w 879"/>
                  <a:gd name="T65" fmla="*/ 1177 h 1259"/>
                  <a:gd name="T66" fmla="*/ 409 w 879"/>
                  <a:gd name="T67" fmla="*/ 1176 h 1259"/>
                  <a:gd name="T68" fmla="*/ 378 w 879"/>
                  <a:gd name="T69" fmla="*/ 1172 h 1259"/>
                  <a:gd name="T70" fmla="*/ 348 w 879"/>
                  <a:gd name="T71" fmla="*/ 1167 h 1259"/>
                  <a:gd name="T72" fmla="*/ 320 w 879"/>
                  <a:gd name="T73" fmla="*/ 1160 h 1259"/>
                  <a:gd name="T74" fmla="*/ 293 w 879"/>
                  <a:gd name="T75" fmla="*/ 1150 h 1259"/>
                  <a:gd name="T76" fmla="*/ 268 w 879"/>
                  <a:gd name="T77" fmla="*/ 1139 h 1259"/>
                  <a:gd name="T78" fmla="*/ 244 w 879"/>
                  <a:gd name="T79" fmla="*/ 1125 h 1259"/>
                  <a:gd name="T80" fmla="*/ 221 w 879"/>
                  <a:gd name="T81" fmla="*/ 1110 h 1259"/>
                  <a:gd name="T82" fmla="*/ 201 w 879"/>
                  <a:gd name="T83" fmla="*/ 1093 h 1259"/>
                  <a:gd name="T84" fmla="*/ 182 w 879"/>
                  <a:gd name="T85" fmla="*/ 1073 h 1259"/>
                  <a:gd name="T86" fmla="*/ 164 w 879"/>
                  <a:gd name="T87" fmla="*/ 1052 h 1259"/>
                  <a:gd name="T88" fmla="*/ 148 w 879"/>
                  <a:gd name="T89" fmla="*/ 1029 h 1259"/>
                  <a:gd name="T90" fmla="*/ 134 w 879"/>
                  <a:gd name="T91" fmla="*/ 1004 h 1259"/>
                  <a:gd name="T92" fmla="*/ 122 w 879"/>
                  <a:gd name="T93" fmla="*/ 977 h 1259"/>
                  <a:gd name="T94" fmla="*/ 111 w 879"/>
                  <a:gd name="T95" fmla="*/ 948 h 1259"/>
                  <a:gd name="T96" fmla="*/ 103 w 879"/>
                  <a:gd name="T97" fmla="*/ 918 h 1259"/>
                  <a:gd name="T98" fmla="*/ 96 w 879"/>
                  <a:gd name="T99" fmla="*/ 886 h 1259"/>
                  <a:gd name="T100" fmla="*/ 91 w 879"/>
                  <a:gd name="T101" fmla="*/ 852 h 1259"/>
                  <a:gd name="T102" fmla="*/ 88 w 879"/>
                  <a:gd name="T103" fmla="*/ 816 h 1259"/>
                  <a:gd name="T104" fmla="*/ 87 w 879"/>
                  <a:gd name="T105" fmla="*/ 784 h 1259"/>
                  <a:gd name="T106" fmla="*/ 87 w 879"/>
                  <a:gd name="T107" fmla="*/ 395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9" h="1259">
                    <a:moveTo>
                      <a:pt x="87" y="395"/>
                    </a:moveTo>
                    <a:lnTo>
                      <a:pt x="0" y="479"/>
                    </a:lnTo>
                    <a:lnTo>
                      <a:pt x="0" y="784"/>
                    </a:lnTo>
                    <a:lnTo>
                      <a:pt x="1" y="828"/>
                    </a:lnTo>
                    <a:lnTo>
                      <a:pt x="5" y="871"/>
                    </a:lnTo>
                    <a:lnTo>
                      <a:pt x="11" y="911"/>
                    </a:lnTo>
                    <a:lnTo>
                      <a:pt x="20" y="949"/>
                    </a:lnTo>
                    <a:lnTo>
                      <a:pt x="31" y="986"/>
                    </a:lnTo>
                    <a:lnTo>
                      <a:pt x="45" y="1020"/>
                    </a:lnTo>
                    <a:lnTo>
                      <a:pt x="61" y="1052"/>
                    </a:lnTo>
                    <a:lnTo>
                      <a:pt x="79" y="1082"/>
                    </a:lnTo>
                    <a:lnTo>
                      <a:pt x="99" y="1109"/>
                    </a:lnTo>
                    <a:lnTo>
                      <a:pt x="121" y="1134"/>
                    </a:lnTo>
                    <a:lnTo>
                      <a:pt x="145" y="1158"/>
                    </a:lnTo>
                    <a:lnTo>
                      <a:pt x="171" y="1178"/>
                    </a:lnTo>
                    <a:lnTo>
                      <a:pt x="199" y="1197"/>
                    </a:lnTo>
                    <a:lnTo>
                      <a:pt x="228" y="1213"/>
                    </a:lnTo>
                    <a:lnTo>
                      <a:pt x="260" y="1227"/>
                    </a:lnTo>
                    <a:lnTo>
                      <a:pt x="292" y="1238"/>
                    </a:lnTo>
                    <a:lnTo>
                      <a:pt x="326" y="1247"/>
                    </a:lnTo>
                    <a:lnTo>
                      <a:pt x="362" y="1253"/>
                    </a:lnTo>
                    <a:lnTo>
                      <a:pt x="399" y="1257"/>
                    </a:lnTo>
                    <a:lnTo>
                      <a:pt x="437" y="1258"/>
                    </a:lnTo>
                    <a:lnTo>
                      <a:pt x="476" y="1257"/>
                    </a:lnTo>
                    <a:lnTo>
                      <a:pt x="513" y="1253"/>
                    </a:lnTo>
                    <a:lnTo>
                      <a:pt x="549" y="1247"/>
                    </a:lnTo>
                    <a:lnTo>
                      <a:pt x="584" y="1238"/>
                    </a:lnTo>
                    <a:lnTo>
                      <a:pt x="617" y="1227"/>
                    </a:lnTo>
                    <a:lnTo>
                      <a:pt x="648" y="1213"/>
                    </a:lnTo>
                    <a:lnTo>
                      <a:pt x="678" y="1197"/>
                    </a:lnTo>
                    <a:lnTo>
                      <a:pt x="706" y="1178"/>
                    </a:lnTo>
                    <a:lnTo>
                      <a:pt x="708" y="1177"/>
                    </a:lnTo>
                    <a:lnTo>
                      <a:pt x="441" y="1177"/>
                    </a:lnTo>
                    <a:lnTo>
                      <a:pt x="409" y="1176"/>
                    </a:lnTo>
                    <a:lnTo>
                      <a:pt x="378" y="1172"/>
                    </a:lnTo>
                    <a:lnTo>
                      <a:pt x="348" y="1167"/>
                    </a:lnTo>
                    <a:lnTo>
                      <a:pt x="320" y="1160"/>
                    </a:lnTo>
                    <a:lnTo>
                      <a:pt x="293" y="1150"/>
                    </a:lnTo>
                    <a:lnTo>
                      <a:pt x="268" y="1139"/>
                    </a:lnTo>
                    <a:lnTo>
                      <a:pt x="244" y="1125"/>
                    </a:lnTo>
                    <a:lnTo>
                      <a:pt x="221" y="1110"/>
                    </a:lnTo>
                    <a:lnTo>
                      <a:pt x="201" y="1093"/>
                    </a:lnTo>
                    <a:lnTo>
                      <a:pt x="182" y="1073"/>
                    </a:lnTo>
                    <a:lnTo>
                      <a:pt x="164" y="1052"/>
                    </a:lnTo>
                    <a:lnTo>
                      <a:pt x="148" y="1029"/>
                    </a:lnTo>
                    <a:lnTo>
                      <a:pt x="134" y="1004"/>
                    </a:lnTo>
                    <a:lnTo>
                      <a:pt x="122" y="977"/>
                    </a:lnTo>
                    <a:lnTo>
                      <a:pt x="111" y="948"/>
                    </a:lnTo>
                    <a:lnTo>
                      <a:pt x="103" y="918"/>
                    </a:lnTo>
                    <a:lnTo>
                      <a:pt x="96" y="886"/>
                    </a:lnTo>
                    <a:lnTo>
                      <a:pt x="91" y="852"/>
                    </a:lnTo>
                    <a:lnTo>
                      <a:pt x="88" y="816"/>
                    </a:lnTo>
                    <a:lnTo>
                      <a:pt x="87" y="784"/>
                    </a:lnTo>
                    <a:lnTo>
                      <a:pt x="87" y="39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2" name="Freeform 31">
                <a:extLst>
                  <a:ext uri="{FF2B5EF4-FFF2-40B4-BE49-F238E27FC236}">
                    <a16:creationId xmlns:a16="http://schemas.microsoft.com/office/drawing/2014/main" id="{20F2F6B0-631F-BA25-6835-DEFB10871C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50" y="5027"/>
                <a:ext cx="879" cy="1259"/>
              </a:xfrm>
              <a:custGeom>
                <a:avLst/>
                <a:gdLst>
                  <a:gd name="T0" fmla="*/ 879 w 879"/>
                  <a:gd name="T1" fmla="*/ 0 h 1259"/>
                  <a:gd name="T2" fmla="*/ 789 w 879"/>
                  <a:gd name="T3" fmla="*/ 0 h 1259"/>
                  <a:gd name="T4" fmla="*/ 789 w 879"/>
                  <a:gd name="T5" fmla="*/ 784 h 1259"/>
                  <a:gd name="T6" fmla="*/ 788 w 879"/>
                  <a:gd name="T7" fmla="*/ 822 h 1259"/>
                  <a:gd name="T8" fmla="*/ 785 w 879"/>
                  <a:gd name="T9" fmla="*/ 858 h 1259"/>
                  <a:gd name="T10" fmla="*/ 780 w 879"/>
                  <a:gd name="T11" fmla="*/ 892 h 1259"/>
                  <a:gd name="T12" fmla="*/ 773 w 879"/>
                  <a:gd name="T13" fmla="*/ 925 h 1259"/>
                  <a:gd name="T14" fmla="*/ 765 w 879"/>
                  <a:gd name="T15" fmla="*/ 955 h 1259"/>
                  <a:gd name="T16" fmla="*/ 754 w 879"/>
                  <a:gd name="T17" fmla="*/ 983 h 1259"/>
                  <a:gd name="T18" fmla="*/ 742 w 879"/>
                  <a:gd name="T19" fmla="*/ 1010 h 1259"/>
                  <a:gd name="T20" fmla="*/ 728 w 879"/>
                  <a:gd name="T21" fmla="*/ 1035 h 1259"/>
                  <a:gd name="T22" fmla="*/ 712 w 879"/>
                  <a:gd name="T23" fmla="*/ 1057 h 1259"/>
                  <a:gd name="T24" fmla="*/ 695 w 879"/>
                  <a:gd name="T25" fmla="*/ 1078 h 1259"/>
                  <a:gd name="T26" fmla="*/ 676 w 879"/>
                  <a:gd name="T27" fmla="*/ 1097 h 1259"/>
                  <a:gd name="T28" fmla="*/ 655 w 879"/>
                  <a:gd name="T29" fmla="*/ 1113 h 1259"/>
                  <a:gd name="T30" fmla="*/ 633 w 879"/>
                  <a:gd name="T31" fmla="*/ 1128 h 1259"/>
                  <a:gd name="T32" fmla="*/ 610 w 879"/>
                  <a:gd name="T33" fmla="*/ 1141 h 1259"/>
                  <a:gd name="T34" fmla="*/ 585 w 879"/>
                  <a:gd name="T35" fmla="*/ 1152 h 1259"/>
                  <a:gd name="T36" fmla="*/ 559 w 879"/>
                  <a:gd name="T37" fmla="*/ 1161 h 1259"/>
                  <a:gd name="T38" fmla="*/ 531 w 879"/>
                  <a:gd name="T39" fmla="*/ 1168 h 1259"/>
                  <a:gd name="T40" fmla="*/ 502 w 879"/>
                  <a:gd name="T41" fmla="*/ 1173 h 1259"/>
                  <a:gd name="T42" fmla="*/ 472 w 879"/>
                  <a:gd name="T43" fmla="*/ 1176 h 1259"/>
                  <a:gd name="T44" fmla="*/ 441 w 879"/>
                  <a:gd name="T45" fmla="*/ 1177 h 1259"/>
                  <a:gd name="T46" fmla="*/ 708 w 879"/>
                  <a:gd name="T47" fmla="*/ 1177 h 1259"/>
                  <a:gd name="T48" fmla="*/ 732 w 879"/>
                  <a:gd name="T49" fmla="*/ 1157 h 1259"/>
                  <a:gd name="T50" fmla="*/ 756 w 879"/>
                  <a:gd name="T51" fmla="*/ 1134 h 1259"/>
                  <a:gd name="T52" fmla="*/ 779 w 879"/>
                  <a:gd name="T53" fmla="*/ 1108 h 1259"/>
                  <a:gd name="T54" fmla="*/ 799 w 879"/>
                  <a:gd name="T55" fmla="*/ 1080 h 1259"/>
                  <a:gd name="T56" fmla="*/ 817 w 879"/>
                  <a:gd name="T57" fmla="*/ 1050 h 1259"/>
                  <a:gd name="T58" fmla="*/ 833 w 879"/>
                  <a:gd name="T59" fmla="*/ 1017 h 1259"/>
                  <a:gd name="T60" fmla="*/ 847 w 879"/>
                  <a:gd name="T61" fmla="*/ 983 h 1259"/>
                  <a:gd name="T62" fmla="*/ 858 w 879"/>
                  <a:gd name="T63" fmla="*/ 946 h 1259"/>
                  <a:gd name="T64" fmla="*/ 867 w 879"/>
                  <a:gd name="T65" fmla="*/ 907 h 1259"/>
                  <a:gd name="T66" fmla="*/ 873 w 879"/>
                  <a:gd name="T67" fmla="*/ 865 h 1259"/>
                  <a:gd name="T68" fmla="*/ 877 w 879"/>
                  <a:gd name="T69" fmla="*/ 822 h 1259"/>
                  <a:gd name="T70" fmla="*/ 879 w 879"/>
                  <a:gd name="T71" fmla="*/ 778 h 1259"/>
                  <a:gd name="T72" fmla="*/ 879 w 879"/>
                  <a:gd name="T73" fmla="*/ 0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9" h="1259">
                    <a:moveTo>
                      <a:pt x="879" y="0"/>
                    </a:moveTo>
                    <a:lnTo>
                      <a:pt x="789" y="0"/>
                    </a:lnTo>
                    <a:lnTo>
                      <a:pt x="789" y="784"/>
                    </a:lnTo>
                    <a:lnTo>
                      <a:pt x="788" y="822"/>
                    </a:lnTo>
                    <a:lnTo>
                      <a:pt x="785" y="858"/>
                    </a:lnTo>
                    <a:lnTo>
                      <a:pt x="780" y="892"/>
                    </a:lnTo>
                    <a:lnTo>
                      <a:pt x="773" y="925"/>
                    </a:lnTo>
                    <a:lnTo>
                      <a:pt x="765" y="955"/>
                    </a:lnTo>
                    <a:lnTo>
                      <a:pt x="754" y="983"/>
                    </a:lnTo>
                    <a:lnTo>
                      <a:pt x="742" y="1010"/>
                    </a:lnTo>
                    <a:lnTo>
                      <a:pt x="728" y="1035"/>
                    </a:lnTo>
                    <a:lnTo>
                      <a:pt x="712" y="1057"/>
                    </a:lnTo>
                    <a:lnTo>
                      <a:pt x="695" y="1078"/>
                    </a:lnTo>
                    <a:lnTo>
                      <a:pt x="676" y="1097"/>
                    </a:lnTo>
                    <a:lnTo>
                      <a:pt x="655" y="1113"/>
                    </a:lnTo>
                    <a:lnTo>
                      <a:pt x="633" y="1128"/>
                    </a:lnTo>
                    <a:lnTo>
                      <a:pt x="610" y="1141"/>
                    </a:lnTo>
                    <a:lnTo>
                      <a:pt x="585" y="1152"/>
                    </a:lnTo>
                    <a:lnTo>
                      <a:pt x="559" y="1161"/>
                    </a:lnTo>
                    <a:lnTo>
                      <a:pt x="531" y="1168"/>
                    </a:lnTo>
                    <a:lnTo>
                      <a:pt x="502" y="1173"/>
                    </a:lnTo>
                    <a:lnTo>
                      <a:pt x="472" y="1176"/>
                    </a:lnTo>
                    <a:lnTo>
                      <a:pt x="441" y="1177"/>
                    </a:lnTo>
                    <a:lnTo>
                      <a:pt x="708" y="1177"/>
                    </a:lnTo>
                    <a:lnTo>
                      <a:pt x="732" y="1157"/>
                    </a:lnTo>
                    <a:lnTo>
                      <a:pt x="756" y="1134"/>
                    </a:lnTo>
                    <a:lnTo>
                      <a:pt x="779" y="1108"/>
                    </a:lnTo>
                    <a:lnTo>
                      <a:pt x="799" y="1080"/>
                    </a:lnTo>
                    <a:lnTo>
                      <a:pt x="817" y="1050"/>
                    </a:lnTo>
                    <a:lnTo>
                      <a:pt x="833" y="1017"/>
                    </a:lnTo>
                    <a:lnTo>
                      <a:pt x="847" y="983"/>
                    </a:lnTo>
                    <a:lnTo>
                      <a:pt x="858" y="946"/>
                    </a:lnTo>
                    <a:lnTo>
                      <a:pt x="867" y="907"/>
                    </a:lnTo>
                    <a:lnTo>
                      <a:pt x="873" y="865"/>
                    </a:lnTo>
                    <a:lnTo>
                      <a:pt x="877" y="822"/>
                    </a:lnTo>
                    <a:lnTo>
                      <a:pt x="879" y="778"/>
                    </a:lnTo>
                    <a:lnTo>
                      <a:pt x="87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321" name="Group 32">
              <a:extLst>
                <a:ext uri="{FF2B5EF4-FFF2-40B4-BE49-F238E27FC236}">
                  <a16:creationId xmlns:a16="http://schemas.microsoft.com/office/drawing/2014/main" id="{34D4D522-EC75-6EB2-8B4B-9BA925A99A5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88" y="5027"/>
              <a:ext cx="795" cy="1239"/>
              <a:chOff x="5788" y="5027"/>
              <a:chExt cx="795" cy="1239"/>
            </a:xfrm>
          </p:grpSpPr>
          <p:sp>
            <p:nvSpPr>
              <p:cNvPr id="329" name="Freeform 33">
                <a:extLst>
                  <a:ext uri="{FF2B5EF4-FFF2-40B4-BE49-F238E27FC236}">
                    <a16:creationId xmlns:a16="http://schemas.microsoft.com/office/drawing/2014/main" id="{D87D3CCA-2DE5-9E14-4B52-915153F87E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88" y="5027"/>
                <a:ext cx="795" cy="1239"/>
              </a:xfrm>
              <a:custGeom>
                <a:avLst/>
                <a:gdLst>
                  <a:gd name="T0" fmla="*/ 362 w 795"/>
                  <a:gd name="T1" fmla="*/ 0 h 1239"/>
                  <a:gd name="T2" fmla="*/ 0 w 795"/>
                  <a:gd name="T3" fmla="*/ 0 h 1239"/>
                  <a:gd name="T4" fmla="*/ 0 w 795"/>
                  <a:gd name="T5" fmla="*/ 1239 h 1239"/>
                  <a:gd name="T6" fmla="*/ 89 w 795"/>
                  <a:gd name="T7" fmla="*/ 1239 h 1239"/>
                  <a:gd name="T8" fmla="*/ 89 w 795"/>
                  <a:gd name="T9" fmla="*/ 778 h 1239"/>
                  <a:gd name="T10" fmla="*/ 344 w 795"/>
                  <a:gd name="T11" fmla="*/ 778 h 1239"/>
                  <a:gd name="T12" fmla="*/ 382 w 795"/>
                  <a:gd name="T13" fmla="*/ 777 h 1239"/>
                  <a:gd name="T14" fmla="*/ 419 w 795"/>
                  <a:gd name="T15" fmla="*/ 774 h 1239"/>
                  <a:gd name="T16" fmla="*/ 454 w 795"/>
                  <a:gd name="T17" fmla="*/ 769 h 1239"/>
                  <a:gd name="T18" fmla="*/ 489 w 795"/>
                  <a:gd name="T19" fmla="*/ 762 h 1239"/>
                  <a:gd name="T20" fmla="*/ 522 w 795"/>
                  <a:gd name="T21" fmla="*/ 752 h 1239"/>
                  <a:gd name="T22" fmla="*/ 553 w 795"/>
                  <a:gd name="T23" fmla="*/ 741 h 1239"/>
                  <a:gd name="T24" fmla="*/ 584 w 795"/>
                  <a:gd name="T25" fmla="*/ 728 h 1239"/>
                  <a:gd name="T26" fmla="*/ 612 w 795"/>
                  <a:gd name="T27" fmla="*/ 712 h 1239"/>
                  <a:gd name="T28" fmla="*/ 634 w 795"/>
                  <a:gd name="T29" fmla="*/ 699 h 1239"/>
                  <a:gd name="T30" fmla="*/ 89 w 795"/>
                  <a:gd name="T31" fmla="*/ 699 h 1239"/>
                  <a:gd name="T32" fmla="*/ 89 w 795"/>
                  <a:gd name="T33" fmla="*/ 81 h 1239"/>
                  <a:gd name="T34" fmla="*/ 650 w 795"/>
                  <a:gd name="T35" fmla="*/ 81 h 1239"/>
                  <a:gd name="T36" fmla="*/ 626 w 795"/>
                  <a:gd name="T37" fmla="*/ 65 h 1239"/>
                  <a:gd name="T38" fmla="*/ 599 w 795"/>
                  <a:gd name="T39" fmla="*/ 50 h 1239"/>
                  <a:gd name="T40" fmla="*/ 570 w 795"/>
                  <a:gd name="T41" fmla="*/ 37 h 1239"/>
                  <a:gd name="T42" fmla="*/ 539 w 795"/>
                  <a:gd name="T43" fmla="*/ 26 h 1239"/>
                  <a:gd name="T44" fmla="*/ 507 w 795"/>
                  <a:gd name="T45" fmla="*/ 16 h 1239"/>
                  <a:gd name="T46" fmla="*/ 473 w 795"/>
                  <a:gd name="T47" fmla="*/ 9 h 1239"/>
                  <a:gd name="T48" fmla="*/ 437 w 795"/>
                  <a:gd name="T49" fmla="*/ 4 h 1239"/>
                  <a:gd name="T50" fmla="*/ 400 w 795"/>
                  <a:gd name="T51" fmla="*/ 1 h 1239"/>
                  <a:gd name="T52" fmla="*/ 362 w 795"/>
                  <a:gd name="T53" fmla="*/ 0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5" h="1239">
                    <a:moveTo>
                      <a:pt x="362" y="0"/>
                    </a:moveTo>
                    <a:lnTo>
                      <a:pt x="0" y="0"/>
                    </a:lnTo>
                    <a:lnTo>
                      <a:pt x="0" y="1239"/>
                    </a:lnTo>
                    <a:lnTo>
                      <a:pt x="89" y="1239"/>
                    </a:lnTo>
                    <a:lnTo>
                      <a:pt x="89" y="778"/>
                    </a:lnTo>
                    <a:lnTo>
                      <a:pt x="344" y="778"/>
                    </a:lnTo>
                    <a:lnTo>
                      <a:pt x="382" y="777"/>
                    </a:lnTo>
                    <a:lnTo>
                      <a:pt x="419" y="774"/>
                    </a:lnTo>
                    <a:lnTo>
                      <a:pt x="454" y="769"/>
                    </a:lnTo>
                    <a:lnTo>
                      <a:pt x="489" y="762"/>
                    </a:lnTo>
                    <a:lnTo>
                      <a:pt x="522" y="752"/>
                    </a:lnTo>
                    <a:lnTo>
                      <a:pt x="553" y="741"/>
                    </a:lnTo>
                    <a:lnTo>
                      <a:pt x="584" y="728"/>
                    </a:lnTo>
                    <a:lnTo>
                      <a:pt x="612" y="712"/>
                    </a:lnTo>
                    <a:lnTo>
                      <a:pt x="634" y="699"/>
                    </a:lnTo>
                    <a:lnTo>
                      <a:pt x="89" y="699"/>
                    </a:lnTo>
                    <a:lnTo>
                      <a:pt x="89" y="81"/>
                    </a:lnTo>
                    <a:lnTo>
                      <a:pt x="650" y="81"/>
                    </a:lnTo>
                    <a:lnTo>
                      <a:pt x="626" y="65"/>
                    </a:lnTo>
                    <a:lnTo>
                      <a:pt x="599" y="50"/>
                    </a:lnTo>
                    <a:lnTo>
                      <a:pt x="570" y="37"/>
                    </a:lnTo>
                    <a:lnTo>
                      <a:pt x="539" y="26"/>
                    </a:lnTo>
                    <a:lnTo>
                      <a:pt x="507" y="16"/>
                    </a:lnTo>
                    <a:lnTo>
                      <a:pt x="473" y="9"/>
                    </a:lnTo>
                    <a:lnTo>
                      <a:pt x="437" y="4"/>
                    </a:lnTo>
                    <a:lnTo>
                      <a:pt x="400" y="1"/>
                    </a:lnTo>
                    <a:lnTo>
                      <a:pt x="36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0" name="Freeform 34">
                <a:extLst>
                  <a:ext uri="{FF2B5EF4-FFF2-40B4-BE49-F238E27FC236}">
                    <a16:creationId xmlns:a16="http://schemas.microsoft.com/office/drawing/2014/main" id="{1D6A9D0D-1FAB-892D-ABAC-BADB893137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88" y="5027"/>
                <a:ext cx="795" cy="1239"/>
              </a:xfrm>
              <a:custGeom>
                <a:avLst/>
                <a:gdLst>
                  <a:gd name="T0" fmla="*/ 357 w 795"/>
                  <a:gd name="T1" fmla="*/ 81 h 1239"/>
                  <a:gd name="T2" fmla="*/ 417 w 795"/>
                  <a:gd name="T3" fmla="*/ 84 h 1239"/>
                  <a:gd name="T4" fmla="*/ 474 w 795"/>
                  <a:gd name="T5" fmla="*/ 94 h 1239"/>
                  <a:gd name="T6" fmla="*/ 525 w 795"/>
                  <a:gd name="T7" fmla="*/ 109 h 1239"/>
                  <a:gd name="T8" fmla="*/ 570 w 795"/>
                  <a:gd name="T9" fmla="*/ 131 h 1239"/>
                  <a:gd name="T10" fmla="*/ 610 w 795"/>
                  <a:gd name="T11" fmla="*/ 159 h 1239"/>
                  <a:gd name="T12" fmla="*/ 644 w 795"/>
                  <a:gd name="T13" fmla="*/ 192 h 1239"/>
                  <a:gd name="T14" fmla="*/ 671 w 795"/>
                  <a:gd name="T15" fmla="*/ 232 h 1239"/>
                  <a:gd name="T16" fmla="*/ 691 w 795"/>
                  <a:gd name="T17" fmla="*/ 277 h 1239"/>
                  <a:gd name="T18" fmla="*/ 703 w 795"/>
                  <a:gd name="T19" fmla="*/ 327 h 1239"/>
                  <a:gd name="T20" fmla="*/ 707 w 795"/>
                  <a:gd name="T21" fmla="*/ 380 h 1239"/>
                  <a:gd name="T22" fmla="*/ 706 w 795"/>
                  <a:gd name="T23" fmla="*/ 415 h 1239"/>
                  <a:gd name="T24" fmla="*/ 698 w 795"/>
                  <a:gd name="T25" fmla="*/ 468 h 1239"/>
                  <a:gd name="T26" fmla="*/ 682 w 795"/>
                  <a:gd name="T27" fmla="*/ 517 h 1239"/>
                  <a:gd name="T28" fmla="*/ 658 w 795"/>
                  <a:gd name="T29" fmla="*/ 560 h 1239"/>
                  <a:gd name="T30" fmla="*/ 628 w 795"/>
                  <a:gd name="T31" fmla="*/ 598 h 1239"/>
                  <a:gd name="T32" fmla="*/ 591 w 795"/>
                  <a:gd name="T33" fmla="*/ 630 h 1239"/>
                  <a:gd name="T34" fmla="*/ 547 w 795"/>
                  <a:gd name="T35" fmla="*/ 657 h 1239"/>
                  <a:gd name="T36" fmla="*/ 497 w 795"/>
                  <a:gd name="T37" fmla="*/ 677 h 1239"/>
                  <a:gd name="T38" fmla="*/ 442 w 795"/>
                  <a:gd name="T39" fmla="*/ 691 h 1239"/>
                  <a:gd name="T40" fmla="*/ 382 w 795"/>
                  <a:gd name="T41" fmla="*/ 698 h 1239"/>
                  <a:gd name="T42" fmla="*/ 634 w 795"/>
                  <a:gd name="T43" fmla="*/ 699 h 1239"/>
                  <a:gd name="T44" fmla="*/ 665 w 795"/>
                  <a:gd name="T45" fmla="*/ 676 h 1239"/>
                  <a:gd name="T46" fmla="*/ 709 w 795"/>
                  <a:gd name="T47" fmla="*/ 632 h 1239"/>
                  <a:gd name="T48" fmla="*/ 745 w 795"/>
                  <a:gd name="T49" fmla="*/ 581 h 1239"/>
                  <a:gd name="T50" fmla="*/ 772 w 795"/>
                  <a:gd name="T51" fmla="*/ 522 h 1239"/>
                  <a:gd name="T52" fmla="*/ 789 w 795"/>
                  <a:gd name="T53" fmla="*/ 456 h 1239"/>
                  <a:gd name="T54" fmla="*/ 794 w 795"/>
                  <a:gd name="T55" fmla="*/ 387 h 1239"/>
                  <a:gd name="T56" fmla="*/ 793 w 795"/>
                  <a:gd name="T57" fmla="*/ 345 h 1239"/>
                  <a:gd name="T58" fmla="*/ 783 w 795"/>
                  <a:gd name="T59" fmla="*/ 280 h 1239"/>
                  <a:gd name="T60" fmla="*/ 763 w 795"/>
                  <a:gd name="T61" fmla="*/ 221 h 1239"/>
                  <a:gd name="T62" fmla="*/ 735 w 795"/>
                  <a:gd name="T63" fmla="*/ 168 h 1239"/>
                  <a:gd name="T64" fmla="*/ 697 w 795"/>
                  <a:gd name="T65" fmla="*/ 121 h 1239"/>
                  <a:gd name="T66" fmla="*/ 652 w 795"/>
                  <a:gd name="T67" fmla="*/ 82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95" h="1239">
                    <a:moveTo>
                      <a:pt x="650" y="81"/>
                    </a:moveTo>
                    <a:lnTo>
                      <a:pt x="357" y="81"/>
                    </a:lnTo>
                    <a:lnTo>
                      <a:pt x="388" y="82"/>
                    </a:lnTo>
                    <a:lnTo>
                      <a:pt x="417" y="84"/>
                    </a:lnTo>
                    <a:lnTo>
                      <a:pt x="446" y="88"/>
                    </a:lnTo>
                    <a:lnTo>
                      <a:pt x="474" y="94"/>
                    </a:lnTo>
                    <a:lnTo>
                      <a:pt x="500" y="101"/>
                    </a:lnTo>
                    <a:lnTo>
                      <a:pt x="525" y="109"/>
                    </a:lnTo>
                    <a:lnTo>
                      <a:pt x="548" y="119"/>
                    </a:lnTo>
                    <a:lnTo>
                      <a:pt x="570" y="131"/>
                    </a:lnTo>
                    <a:lnTo>
                      <a:pt x="591" y="144"/>
                    </a:lnTo>
                    <a:lnTo>
                      <a:pt x="610" y="159"/>
                    </a:lnTo>
                    <a:lnTo>
                      <a:pt x="628" y="175"/>
                    </a:lnTo>
                    <a:lnTo>
                      <a:pt x="644" y="192"/>
                    </a:lnTo>
                    <a:lnTo>
                      <a:pt x="658" y="211"/>
                    </a:lnTo>
                    <a:lnTo>
                      <a:pt x="671" y="232"/>
                    </a:lnTo>
                    <a:lnTo>
                      <a:pt x="682" y="253"/>
                    </a:lnTo>
                    <a:lnTo>
                      <a:pt x="691" y="277"/>
                    </a:lnTo>
                    <a:lnTo>
                      <a:pt x="698" y="301"/>
                    </a:lnTo>
                    <a:lnTo>
                      <a:pt x="703" y="327"/>
                    </a:lnTo>
                    <a:lnTo>
                      <a:pt x="706" y="355"/>
                    </a:lnTo>
                    <a:lnTo>
                      <a:pt x="707" y="380"/>
                    </a:lnTo>
                    <a:lnTo>
                      <a:pt x="707" y="387"/>
                    </a:lnTo>
                    <a:lnTo>
                      <a:pt x="706" y="415"/>
                    </a:lnTo>
                    <a:lnTo>
                      <a:pt x="703" y="442"/>
                    </a:lnTo>
                    <a:lnTo>
                      <a:pt x="698" y="468"/>
                    </a:lnTo>
                    <a:lnTo>
                      <a:pt x="691" y="493"/>
                    </a:lnTo>
                    <a:lnTo>
                      <a:pt x="682" y="517"/>
                    </a:lnTo>
                    <a:lnTo>
                      <a:pt x="671" y="539"/>
                    </a:lnTo>
                    <a:lnTo>
                      <a:pt x="658" y="560"/>
                    </a:lnTo>
                    <a:lnTo>
                      <a:pt x="644" y="579"/>
                    </a:lnTo>
                    <a:lnTo>
                      <a:pt x="628" y="598"/>
                    </a:lnTo>
                    <a:lnTo>
                      <a:pt x="610" y="615"/>
                    </a:lnTo>
                    <a:lnTo>
                      <a:pt x="591" y="630"/>
                    </a:lnTo>
                    <a:lnTo>
                      <a:pt x="570" y="644"/>
                    </a:lnTo>
                    <a:lnTo>
                      <a:pt x="547" y="657"/>
                    </a:lnTo>
                    <a:lnTo>
                      <a:pt x="523" y="668"/>
                    </a:lnTo>
                    <a:lnTo>
                      <a:pt x="497" y="677"/>
                    </a:lnTo>
                    <a:lnTo>
                      <a:pt x="471" y="685"/>
                    </a:lnTo>
                    <a:lnTo>
                      <a:pt x="442" y="691"/>
                    </a:lnTo>
                    <a:lnTo>
                      <a:pt x="413" y="695"/>
                    </a:lnTo>
                    <a:lnTo>
                      <a:pt x="382" y="698"/>
                    </a:lnTo>
                    <a:lnTo>
                      <a:pt x="350" y="699"/>
                    </a:lnTo>
                    <a:lnTo>
                      <a:pt x="634" y="699"/>
                    </a:lnTo>
                    <a:lnTo>
                      <a:pt x="639" y="695"/>
                    </a:lnTo>
                    <a:lnTo>
                      <a:pt x="665" y="676"/>
                    </a:lnTo>
                    <a:lnTo>
                      <a:pt x="688" y="655"/>
                    </a:lnTo>
                    <a:lnTo>
                      <a:pt x="709" y="632"/>
                    </a:lnTo>
                    <a:lnTo>
                      <a:pt x="728" y="607"/>
                    </a:lnTo>
                    <a:lnTo>
                      <a:pt x="745" y="581"/>
                    </a:lnTo>
                    <a:lnTo>
                      <a:pt x="760" y="552"/>
                    </a:lnTo>
                    <a:lnTo>
                      <a:pt x="772" y="522"/>
                    </a:lnTo>
                    <a:lnTo>
                      <a:pt x="782" y="490"/>
                    </a:lnTo>
                    <a:lnTo>
                      <a:pt x="789" y="456"/>
                    </a:lnTo>
                    <a:lnTo>
                      <a:pt x="793" y="421"/>
                    </a:lnTo>
                    <a:lnTo>
                      <a:pt x="794" y="387"/>
                    </a:lnTo>
                    <a:lnTo>
                      <a:pt x="795" y="380"/>
                    </a:lnTo>
                    <a:lnTo>
                      <a:pt x="793" y="345"/>
                    </a:lnTo>
                    <a:lnTo>
                      <a:pt x="789" y="312"/>
                    </a:lnTo>
                    <a:lnTo>
                      <a:pt x="783" y="280"/>
                    </a:lnTo>
                    <a:lnTo>
                      <a:pt x="774" y="249"/>
                    </a:lnTo>
                    <a:lnTo>
                      <a:pt x="763" y="221"/>
                    </a:lnTo>
                    <a:lnTo>
                      <a:pt x="750" y="193"/>
                    </a:lnTo>
                    <a:lnTo>
                      <a:pt x="735" y="168"/>
                    </a:lnTo>
                    <a:lnTo>
                      <a:pt x="717" y="144"/>
                    </a:lnTo>
                    <a:lnTo>
                      <a:pt x="697" y="121"/>
                    </a:lnTo>
                    <a:lnTo>
                      <a:pt x="675" y="101"/>
                    </a:lnTo>
                    <a:lnTo>
                      <a:pt x="652" y="82"/>
                    </a:lnTo>
                    <a:lnTo>
                      <a:pt x="650" y="8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904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322" name="Freeform 35">
              <a:extLst>
                <a:ext uri="{FF2B5EF4-FFF2-40B4-BE49-F238E27FC236}">
                  <a16:creationId xmlns:a16="http://schemas.microsoft.com/office/drawing/2014/main" id="{871751B7-F0EB-D6FB-5A57-DE5BA8D435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43" y="982"/>
              <a:ext cx="1101" cy="1584"/>
            </a:xfrm>
            <a:custGeom>
              <a:avLst/>
              <a:gdLst>
                <a:gd name="T0" fmla="*/ 1100 w 1101"/>
                <a:gd name="T1" fmla="*/ 0 h 1584"/>
                <a:gd name="T2" fmla="*/ 0 w 1101"/>
                <a:gd name="T3" fmla="*/ 1055 h 1584"/>
                <a:gd name="T4" fmla="*/ 550 w 1101"/>
                <a:gd name="T5" fmla="*/ 1583 h 1584"/>
                <a:gd name="T6" fmla="*/ 1100 w 1101"/>
                <a:gd name="T7" fmla="*/ 1055 h 1584"/>
                <a:gd name="T8" fmla="*/ 1100 w 1101"/>
                <a:gd name="T9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" h="1584">
                  <a:moveTo>
                    <a:pt x="1100" y="0"/>
                  </a:moveTo>
                  <a:lnTo>
                    <a:pt x="0" y="1055"/>
                  </a:lnTo>
                  <a:lnTo>
                    <a:pt x="550" y="1583"/>
                  </a:lnTo>
                  <a:lnTo>
                    <a:pt x="1100" y="1055"/>
                  </a:lnTo>
                  <a:lnTo>
                    <a:pt x="110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cs-CZ" sz="1904">
                <a:solidFill>
                  <a:schemeClr val="accent4"/>
                </a:solidFill>
              </a:endParaRPr>
            </a:p>
          </p:txBody>
        </p:sp>
        <p:sp>
          <p:nvSpPr>
            <p:cNvPr id="323" name="Freeform 36">
              <a:extLst>
                <a:ext uri="{FF2B5EF4-FFF2-40B4-BE49-F238E27FC236}">
                  <a16:creationId xmlns:a16="http://schemas.microsoft.com/office/drawing/2014/main" id="{70B8101A-DADB-63AB-6D6B-DA8A30830F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43" y="3622"/>
              <a:ext cx="1101" cy="1584"/>
            </a:xfrm>
            <a:custGeom>
              <a:avLst/>
              <a:gdLst>
                <a:gd name="T0" fmla="*/ 550 w 1101"/>
                <a:gd name="T1" fmla="*/ 0 h 1584"/>
                <a:gd name="T2" fmla="*/ 0 w 1101"/>
                <a:gd name="T3" fmla="*/ 528 h 1584"/>
                <a:gd name="T4" fmla="*/ 1100 w 1101"/>
                <a:gd name="T5" fmla="*/ 1583 h 1584"/>
                <a:gd name="T6" fmla="*/ 1100 w 1101"/>
                <a:gd name="T7" fmla="*/ 527 h 1584"/>
                <a:gd name="T8" fmla="*/ 550 w 1101"/>
                <a:gd name="T9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" h="1584">
                  <a:moveTo>
                    <a:pt x="550" y="0"/>
                  </a:moveTo>
                  <a:lnTo>
                    <a:pt x="0" y="528"/>
                  </a:lnTo>
                  <a:lnTo>
                    <a:pt x="1100" y="1583"/>
                  </a:lnTo>
                  <a:lnTo>
                    <a:pt x="1100" y="527"/>
                  </a:lnTo>
                  <a:lnTo>
                    <a:pt x="55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cs-CZ" sz="1904">
                <a:solidFill>
                  <a:schemeClr val="accent4"/>
                </a:solidFill>
              </a:endParaRPr>
            </a:p>
          </p:txBody>
        </p:sp>
        <p:sp>
          <p:nvSpPr>
            <p:cNvPr id="324" name="Freeform 37">
              <a:extLst>
                <a:ext uri="{FF2B5EF4-FFF2-40B4-BE49-F238E27FC236}">
                  <a16:creationId xmlns:a16="http://schemas.microsoft.com/office/drawing/2014/main" id="{203EB5D1-E7F2-B5E6-013A-EC2B07648E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44" y="982"/>
              <a:ext cx="1099" cy="1584"/>
            </a:xfrm>
            <a:custGeom>
              <a:avLst/>
              <a:gdLst>
                <a:gd name="T0" fmla="*/ 0 w 1099"/>
                <a:gd name="T1" fmla="*/ 0 h 1584"/>
                <a:gd name="T2" fmla="*/ 0 w 1099"/>
                <a:gd name="T3" fmla="*/ 1055 h 1584"/>
                <a:gd name="T4" fmla="*/ 549 w 1099"/>
                <a:gd name="T5" fmla="*/ 1583 h 1584"/>
                <a:gd name="T6" fmla="*/ 1099 w 1099"/>
                <a:gd name="T7" fmla="*/ 1055 h 1584"/>
                <a:gd name="T8" fmla="*/ 0 w 1099"/>
                <a:gd name="T9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1584">
                  <a:moveTo>
                    <a:pt x="0" y="0"/>
                  </a:moveTo>
                  <a:lnTo>
                    <a:pt x="0" y="1055"/>
                  </a:lnTo>
                  <a:lnTo>
                    <a:pt x="549" y="1583"/>
                  </a:lnTo>
                  <a:lnTo>
                    <a:pt x="1099" y="1055"/>
                  </a:lnTo>
                  <a:lnTo>
                    <a:pt x="0" y="0"/>
                  </a:lnTo>
                </a:path>
              </a:pathLst>
            </a:custGeom>
            <a:solidFill>
              <a:srgbClr val="C8D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cs-CZ" sz="1904">
                <a:solidFill>
                  <a:schemeClr val="accent4"/>
                </a:solidFill>
              </a:endParaRPr>
            </a:p>
          </p:txBody>
        </p:sp>
        <p:sp>
          <p:nvSpPr>
            <p:cNvPr id="325" name="Freeform 38">
              <a:extLst>
                <a:ext uri="{FF2B5EF4-FFF2-40B4-BE49-F238E27FC236}">
                  <a16:creationId xmlns:a16="http://schemas.microsoft.com/office/drawing/2014/main" id="{0B8E890B-980D-6514-CF38-349C38DE51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44" y="3622"/>
              <a:ext cx="1099" cy="1584"/>
            </a:xfrm>
            <a:custGeom>
              <a:avLst/>
              <a:gdLst>
                <a:gd name="T0" fmla="*/ 549 w 1099"/>
                <a:gd name="T1" fmla="*/ 0 h 1584"/>
                <a:gd name="T2" fmla="*/ 0 w 1099"/>
                <a:gd name="T3" fmla="*/ 527 h 1584"/>
                <a:gd name="T4" fmla="*/ 0 w 1099"/>
                <a:gd name="T5" fmla="*/ 1583 h 1584"/>
                <a:gd name="T6" fmla="*/ 1099 w 1099"/>
                <a:gd name="T7" fmla="*/ 527 h 1584"/>
                <a:gd name="T8" fmla="*/ 549 w 1099"/>
                <a:gd name="T9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1584">
                  <a:moveTo>
                    <a:pt x="549" y="0"/>
                  </a:moveTo>
                  <a:lnTo>
                    <a:pt x="0" y="527"/>
                  </a:lnTo>
                  <a:lnTo>
                    <a:pt x="0" y="1583"/>
                  </a:lnTo>
                  <a:lnTo>
                    <a:pt x="1099" y="527"/>
                  </a:lnTo>
                  <a:lnTo>
                    <a:pt x="549" y="0"/>
                  </a:lnTo>
                </a:path>
              </a:pathLst>
            </a:custGeom>
            <a:solidFill>
              <a:srgbClr val="C8D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cs-CZ" sz="1904">
                <a:solidFill>
                  <a:schemeClr val="accent4"/>
                </a:solidFill>
              </a:endParaRPr>
            </a:p>
          </p:txBody>
        </p:sp>
        <p:sp>
          <p:nvSpPr>
            <p:cNvPr id="326" name="Freeform 39">
              <a:extLst>
                <a:ext uri="{FF2B5EF4-FFF2-40B4-BE49-F238E27FC236}">
                  <a16:creationId xmlns:a16="http://schemas.microsoft.com/office/drawing/2014/main" id="{E3E12D5F-82A6-7E40-6D26-BB12628536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44" y="2566"/>
              <a:ext cx="1099" cy="1056"/>
            </a:xfrm>
            <a:custGeom>
              <a:avLst/>
              <a:gdLst>
                <a:gd name="T0" fmla="*/ 549 w 1099"/>
                <a:gd name="T1" fmla="*/ 0 h 1056"/>
                <a:gd name="T2" fmla="*/ 0 w 1099"/>
                <a:gd name="T3" fmla="*/ 527 h 1056"/>
                <a:gd name="T4" fmla="*/ 549 w 1099"/>
                <a:gd name="T5" fmla="*/ 1055 h 1056"/>
                <a:gd name="T6" fmla="*/ 1099 w 1099"/>
                <a:gd name="T7" fmla="*/ 528 h 1056"/>
                <a:gd name="T8" fmla="*/ 549 w 1099"/>
                <a:gd name="T9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1056">
                  <a:moveTo>
                    <a:pt x="549" y="0"/>
                  </a:moveTo>
                  <a:lnTo>
                    <a:pt x="0" y="527"/>
                  </a:lnTo>
                  <a:lnTo>
                    <a:pt x="549" y="1055"/>
                  </a:lnTo>
                  <a:lnTo>
                    <a:pt x="1099" y="528"/>
                  </a:lnTo>
                  <a:lnTo>
                    <a:pt x="54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cs-CZ" sz="1904">
                <a:solidFill>
                  <a:schemeClr val="accent4"/>
                </a:solidFill>
              </a:endParaRPr>
            </a:p>
          </p:txBody>
        </p:sp>
        <p:sp>
          <p:nvSpPr>
            <p:cNvPr id="327" name="Freeform 40">
              <a:extLst>
                <a:ext uri="{FF2B5EF4-FFF2-40B4-BE49-F238E27FC236}">
                  <a16:creationId xmlns:a16="http://schemas.microsoft.com/office/drawing/2014/main" id="{E7003CB8-6B88-AA5D-C3DD-AFDDA4CFEF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43" y="2566"/>
              <a:ext cx="1101" cy="1056"/>
            </a:xfrm>
            <a:custGeom>
              <a:avLst/>
              <a:gdLst>
                <a:gd name="T0" fmla="*/ 550 w 1101"/>
                <a:gd name="T1" fmla="*/ 0 h 1056"/>
                <a:gd name="T2" fmla="*/ 0 w 1101"/>
                <a:gd name="T3" fmla="*/ 527 h 1056"/>
                <a:gd name="T4" fmla="*/ 550 w 1101"/>
                <a:gd name="T5" fmla="*/ 1055 h 1056"/>
                <a:gd name="T6" fmla="*/ 1100 w 1101"/>
                <a:gd name="T7" fmla="*/ 527 h 1056"/>
                <a:gd name="T8" fmla="*/ 1100 w 1101"/>
                <a:gd name="T9" fmla="*/ 527 h 1056"/>
                <a:gd name="T10" fmla="*/ 550 w 1101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1056">
                  <a:moveTo>
                    <a:pt x="550" y="0"/>
                  </a:moveTo>
                  <a:lnTo>
                    <a:pt x="0" y="527"/>
                  </a:lnTo>
                  <a:lnTo>
                    <a:pt x="550" y="1055"/>
                  </a:lnTo>
                  <a:lnTo>
                    <a:pt x="1100" y="527"/>
                  </a:lnTo>
                  <a:lnTo>
                    <a:pt x="550" y="0"/>
                  </a:lnTo>
                </a:path>
              </a:pathLst>
            </a:custGeom>
            <a:solidFill>
              <a:srgbClr val="C8D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cs-CZ" sz="1904">
                <a:solidFill>
                  <a:schemeClr val="accent4"/>
                </a:solidFill>
              </a:endParaRPr>
            </a:p>
          </p:txBody>
        </p:sp>
        <p:sp>
          <p:nvSpPr>
            <p:cNvPr id="328" name="Freeform 41">
              <a:extLst>
                <a:ext uri="{FF2B5EF4-FFF2-40B4-BE49-F238E27FC236}">
                  <a16:creationId xmlns:a16="http://schemas.microsoft.com/office/drawing/2014/main" id="{F42283AF-B20D-EB8A-B8F2-0DBB19108C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94" y="2038"/>
              <a:ext cx="1100" cy="2112"/>
            </a:xfrm>
            <a:custGeom>
              <a:avLst/>
              <a:gdLst>
                <a:gd name="T0" fmla="*/ 549 w 1100"/>
                <a:gd name="T1" fmla="*/ 0 h 2112"/>
                <a:gd name="T2" fmla="*/ 0 w 1100"/>
                <a:gd name="T3" fmla="*/ 527 h 2112"/>
                <a:gd name="T4" fmla="*/ 549 w 1100"/>
                <a:gd name="T5" fmla="*/ 1055 h 2112"/>
                <a:gd name="T6" fmla="*/ 0 w 1100"/>
                <a:gd name="T7" fmla="*/ 1583 h 2112"/>
                <a:gd name="T8" fmla="*/ 549 w 1100"/>
                <a:gd name="T9" fmla="*/ 2111 h 2112"/>
                <a:gd name="T10" fmla="*/ 1100 w 1100"/>
                <a:gd name="T11" fmla="*/ 1583 h 2112"/>
                <a:gd name="T12" fmla="*/ 549 w 1100"/>
                <a:gd name="T13" fmla="*/ 1055 h 2112"/>
                <a:gd name="T14" fmla="*/ 1100 w 1100"/>
                <a:gd name="T15" fmla="*/ 527 h 2112"/>
                <a:gd name="T16" fmla="*/ 549 w 1100"/>
                <a:gd name="T17" fmla="*/ 0 h 2112"/>
                <a:gd name="T18" fmla="*/ 549 w 1100"/>
                <a:gd name="T19" fmla="*/ 0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0" h="2112">
                  <a:moveTo>
                    <a:pt x="549" y="0"/>
                  </a:moveTo>
                  <a:lnTo>
                    <a:pt x="0" y="527"/>
                  </a:lnTo>
                  <a:lnTo>
                    <a:pt x="549" y="1055"/>
                  </a:lnTo>
                  <a:lnTo>
                    <a:pt x="0" y="1583"/>
                  </a:lnTo>
                  <a:lnTo>
                    <a:pt x="549" y="2111"/>
                  </a:lnTo>
                  <a:lnTo>
                    <a:pt x="1100" y="1583"/>
                  </a:lnTo>
                  <a:lnTo>
                    <a:pt x="549" y="1055"/>
                  </a:lnTo>
                  <a:lnTo>
                    <a:pt x="1100" y="527"/>
                  </a:lnTo>
                  <a:lnTo>
                    <a:pt x="549" y="0"/>
                  </a:lnTo>
                </a:path>
              </a:pathLst>
            </a:custGeom>
            <a:solidFill>
              <a:srgbClr val="EEE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cs-CZ" sz="1904">
                <a:solidFill>
                  <a:schemeClr val="accent4"/>
                </a:solidFill>
              </a:endParaRPr>
            </a:p>
          </p:txBody>
        </p:sp>
      </p:grpSp>
      <p:pic>
        <p:nvPicPr>
          <p:cNvPr id="349" name="obrázek 1" descr="\\IBSSERVERNEW\IBS_data\_AKTIVNÍ DEALS\Bébé\SPA\Schedules\Tombstone\PubGr_logo.png">
            <a:extLst>
              <a:ext uri="{FF2B5EF4-FFF2-40B4-BE49-F238E27FC236}">
                <a16:creationId xmlns:a16="http://schemas.microsoft.com/office/drawing/2014/main" id="{C2B9F4F6-23CF-9D79-E065-C8FD149A0368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115" y="2983880"/>
            <a:ext cx="377770" cy="28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" name="Obrázek 349">
            <a:extLst>
              <a:ext uri="{FF2B5EF4-FFF2-40B4-BE49-F238E27FC236}">
                <a16:creationId xmlns:a16="http://schemas.microsoft.com/office/drawing/2014/main" id="{2AB681D7-3368-F426-8EB9-024125B27C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925" y="2802955"/>
            <a:ext cx="565756" cy="361849"/>
          </a:xfrm>
          <a:prstGeom prst="rect">
            <a:avLst/>
          </a:prstGeom>
        </p:spPr>
      </p:pic>
      <p:grpSp>
        <p:nvGrpSpPr>
          <p:cNvPr id="352" name="Skupina 351">
            <a:extLst>
              <a:ext uri="{FF2B5EF4-FFF2-40B4-BE49-F238E27FC236}">
                <a16:creationId xmlns:a16="http://schemas.microsoft.com/office/drawing/2014/main" id="{66F6E58D-0FDA-E03A-6201-122A919DD6B7}"/>
              </a:ext>
            </a:extLst>
          </p:cNvPr>
          <p:cNvGrpSpPr/>
          <p:nvPr/>
        </p:nvGrpSpPr>
        <p:grpSpPr>
          <a:xfrm>
            <a:off x="9724587" y="1052479"/>
            <a:ext cx="1869291" cy="2331415"/>
            <a:chOff x="484289" y="1039091"/>
            <a:chExt cx="1843275" cy="2372371"/>
          </a:xfrm>
        </p:grpSpPr>
        <p:grpSp>
          <p:nvGrpSpPr>
            <p:cNvPr id="353" name="Skupina 352">
              <a:extLst>
                <a:ext uri="{FF2B5EF4-FFF2-40B4-BE49-F238E27FC236}">
                  <a16:creationId xmlns:a16="http://schemas.microsoft.com/office/drawing/2014/main" id="{8C6A6FBB-FE74-3CB5-1778-9B4BD1A62421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59" name="Obdélník 358">
                <a:extLst>
                  <a:ext uri="{FF2B5EF4-FFF2-40B4-BE49-F238E27FC236}">
                    <a16:creationId xmlns:a16="http://schemas.microsoft.com/office/drawing/2014/main" id="{1C43B826-F035-2D52-9039-6372C0F61508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360" name="Rectangle 203">
                <a:extLst>
                  <a:ext uri="{FF2B5EF4-FFF2-40B4-BE49-F238E27FC236}">
                    <a16:creationId xmlns:a16="http://schemas.microsoft.com/office/drawing/2014/main" id="{B3D237A5-960B-D11A-5509-F0CFD5C94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2015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54" name="Line 204">
              <a:extLst>
                <a:ext uri="{FF2B5EF4-FFF2-40B4-BE49-F238E27FC236}">
                  <a16:creationId xmlns:a16="http://schemas.microsoft.com/office/drawing/2014/main" id="{1B30FE4E-8C80-7FCD-0B9E-DB11989A3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55" name="Line 204">
              <a:extLst>
                <a:ext uri="{FF2B5EF4-FFF2-40B4-BE49-F238E27FC236}">
                  <a16:creationId xmlns:a16="http://schemas.microsoft.com/office/drawing/2014/main" id="{F04B084E-5CAB-B9EE-B33E-F66BF09EB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56" name="Line 204">
              <a:extLst>
                <a:ext uri="{FF2B5EF4-FFF2-40B4-BE49-F238E27FC236}">
                  <a16:creationId xmlns:a16="http://schemas.microsoft.com/office/drawing/2014/main" id="{32D84A12-D8F7-0FAE-BD64-3B504BBE3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57" name="Line 204">
              <a:extLst>
                <a:ext uri="{FF2B5EF4-FFF2-40B4-BE49-F238E27FC236}">
                  <a16:creationId xmlns:a16="http://schemas.microsoft.com/office/drawing/2014/main" id="{4B485FA7-F54B-7991-A52A-AA749EFAC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58" name="Rectangle 210">
              <a:extLst>
                <a:ext uri="{FF2B5EF4-FFF2-40B4-BE49-F238E27FC236}">
                  <a16:creationId xmlns:a16="http://schemas.microsoft.com/office/drawing/2014/main" id="{D3A934A9-AD2A-36F2-9831-72FBE5EC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11892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Installation of electric wiring/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measuring and regulation</a:t>
              </a:r>
            </a:p>
          </p:txBody>
        </p:sp>
      </p:grpSp>
      <p:sp>
        <p:nvSpPr>
          <p:cNvPr id="361" name="Rectangle 210">
            <a:extLst>
              <a:ext uri="{FF2B5EF4-FFF2-40B4-BE49-F238E27FC236}">
                <a16:creationId xmlns:a16="http://schemas.microsoft.com/office/drawing/2014/main" id="{E76E813F-681D-0084-EBC3-3331DD147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6218" y="1842159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Industrial property Development</a:t>
            </a:r>
          </a:p>
        </p:txBody>
      </p:sp>
      <p:sp>
        <p:nvSpPr>
          <p:cNvPr id="362" name="Rectangle 210">
            <a:extLst>
              <a:ext uri="{FF2B5EF4-FFF2-40B4-BE49-F238E27FC236}">
                <a16:creationId xmlns:a16="http://schemas.microsoft.com/office/drawing/2014/main" id="{438658EA-1803-5201-C77F-0B47843A8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8121" y="2487476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Valuation of  selected </a:t>
            </a:r>
            <a:r>
              <a:rPr lang="cs-CZ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   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Construction Company</a:t>
            </a:r>
          </a:p>
        </p:txBody>
      </p:sp>
      <p:pic>
        <p:nvPicPr>
          <p:cNvPr id="363" name="Obrázek 362" descr="C:\Users\Michal Černý\AppData\Local\Microsoft\Windows\INetCache\Content.Word\ddgroup.jpg">
            <a:extLst>
              <a:ext uri="{FF2B5EF4-FFF2-40B4-BE49-F238E27FC236}">
                <a16:creationId xmlns:a16="http://schemas.microsoft.com/office/drawing/2014/main" id="{6B1D6BFC-A07F-C8FA-EEED-64FB4F4795D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8676" y="1444582"/>
            <a:ext cx="539609" cy="32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Obrázek 364">
            <a:extLst>
              <a:ext uri="{FF2B5EF4-FFF2-40B4-BE49-F238E27FC236}">
                <a16:creationId xmlns:a16="http://schemas.microsoft.com/office/drawing/2014/main" id="{CED9E02A-8373-8F6A-A529-570E984EC3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082" y="2873722"/>
            <a:ext cx="565756" cy="361849"/>
          </a:xfrm>
          <a:prstGeom prst="rect">
            <a:avLst/>
          </a:prstGeom>
        </p:spPr>
      </p:pic>
      <p:pic>
        <p:nvPicPr>
          <p:cNvPr id="366" name="Obrázek 365" descr="http://www.safina.cz/sites/www.safina.cz/themes/safina/css/logo-safina.png">
            <a:extLst>
              <a:ext uri="{FF2B5EF4-FFF2-40B4-BE49-F238E27FC236}">
                <a16:creationId xmlns:a16="http://schemas.microsoft.com/office/drawing/2014/main" id="{37BAB05A-BCD1-223E-4F02-29EC65E80F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34" t="10079" r="18334" b="17638"/>
          <a:stretch>
            <a:fillRect/>
          </a:stretch>
        </p:blipFill>
        <p:spPr bwMode="auto">
          <a:xfrm>
            <a:off x="1342765" y="4084588"/>
            <a:ext cx="575586" cy="37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" name="Obrázek 366" descr="Renova Management AG">
            <a:extLst>
              <a:ext uri="{FF2B5EF4-FFF2-40B4-BE49-F238E27FC236}">
                <a16:creationId xmlns:a16="http://schemas.microsoft.com/office/drawing/2014/main" id="{A65E6C59-4C7C-2299-AA6A-0D50EA1068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987" y="5584782"/>
            <a:ext cx="752223" cy="30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9" name="Skupina 368">
            <a:extLst>
              <a:ext uri="{FF2B5EF4-FFF2-40B4-BE49-F238E27FC236}">
                <a16:creationId xmlns:a16="http://schemas.microsoft.com/office/drawing/2014/main" id="{06409F59-3EE6-651F-6E40-80C32351DBE1}"/>
              </a:ext>
            </a:extLst>
          </p:cNvPr>
          <p:cNvGrpSpPr/>
          <p:nvPr/>
        </p:nvGrpSpPr>
        <p:grpSpPr>
          <a:xfrm>
            <a:off x="3007068" y="3709700"/>
            <a:ext cx="1869291" cy="2331415"/>
            <a:chOff x="484289" y="1039091"/>
            <a:chExt cx="1843275" cy="2372371"/>
          </a:xfrm>
        </p:grpSpPr>
        <p:grpSp>
          <p:nvGrpSpPr>
            <p:cNvPr id="370" name="Skupina 369">
              <a:extLst>
                <a:ext uri="{FF2B5EF4-FFF2-40B4-BE49-F238E27FC236}">
                  <a16:creationId xmlns:a16="http://schemas.microsoft.com/office/drawing/2014/main" id="{03C35879-EC55-50CD-3244-1DFED6DAFE33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75" name="Obdélník 374">
                <a:extLst>
                  <a:ext uri="{FF2B5EF4-FFF2-40B4-BE49-F238E27FC236}">
                    <a16:creationId xmlns:a16="http://schemas.microsoft.com/office/drawing/2014/main" id="{EBE4870A-7686-2680-6739-D7E6F9482B7D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376" name="Rectangle 203">
                <a:extLst>
                  <a:ext uri="{FF2B5EF4-FFF2-40B4-BE49-F238E27FC236}">
                    <a16:creationId xmlns:a16="http://schemas.microsoft.com/office/drawing/2014/main" id="{3A024658-774E-1D66-E353-A548F74AA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71" name="Line 204">
              <a:extLst>
                <a:ext uri="{FF2B5EF4-FFF2-40B4-BE49-F238E27FC236}">
                  <a16:creationId xmlns:a16="http://schemas.microsoft.com/office/drawing/2014/main" id="{1B659A87-6CB7-B150-4C75-6E02B67452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72" name="Line 204">
              <a:extLst>
                <a:ext uri="{FF2B5EF4-FFF2-40B4-BE49-F238E27FC236}">
                  <a16:creationId xmlns:a16="http://schemas.microsoft.com/office/drawing/2014/main" id="{F0D2A2A8-5262-01B0-7E41-33490B3C1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73" name="Line 204">
              <a:extLst>
                <a:ext uri="{FF2B5EF4-FFF2-40B4-BE49-F238E27FC236}">
                  <a16:creationId xmlns:a16="http://schemas.microsoft.com/office/drawing/2014/main" id="{71B5E0F6-E179-17D9-E69C-C219C8E5A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74" name="Rectangle 210">
              <a:extLst>
                <a:ext uri="{FF2B5EF4-FFF2-40B4-BE49-F238E27FC236}">
                  <a16:creationId xmlns:a16="http://schemas.microsoft.com/office/drawing/2014/main" id="{842FF6C2-A953-1C6E-4127-7AE43BE9E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76" y="2016291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Major publishing house in Slovakia (newspaper, magazines and digital media)</a:t>
              </a:r>
            </a:p>
          </p:txBody>
        </p:sp>
      </p:grpSp>
      <p:sp>
        <p:nvSpPr>
          <p:cNvPr id="377" name="Rectangle 210">
            <a:extLst>
              <a:ext uri="{FF2B5EF4-FFF2-40B4-BE49-F238E27FC236}">
                <a16:creationId xmlns:a16="http://schemas.microsoft.com/office/drawing/2014/main" id="{21C4A577-4330-FAE6-A947-C24CB4110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602" y="5186262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Sale to 3V Media (NL)</a:t>
            </a:r>
          </a:p>
        </p:txBody>
      </p:sp>
      <p:pic>
        <p:nvPicPr>
          <p:cNvPr id="380" name="Picture 49">
            <a:extLst>
              <a:ext uri="{FF2B5EF4-FFF2-40B4-BE49-F238E27FC236}">
                <a16:creationId xmlns:a16="http://schemas.microsoft.com/office/drawing/2014/main" id="{F0C3103A-6BF3-FD15-234A-3B02EA72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37972" y="4075189"/>
            <a:ext cx="359887" cy="50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" name="Picture 2">
            <a:extLst>
              <a:ext uri="{FF2B5EF4-FFF2-40B4-BE49-F238E27FC236}">
                <a16:creationId xmlns:a16="http://schemas.microsoft.com/office/drawing/2014/main" id="{DEA67B52-BF46-B3FB-8E93-F07246C1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20271" y="5634851"/>
            <a:ext cx="838727" cy="1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3" name="Skupina 382">
            <a:extLst>
              <a:ext uri="{FF2B5EF4-FFF2-40B4-BE49-F238E27FC236}">
                <a16:creationId xmlns:a16="http://schemas.microsoft.com/office/drawing/2014/main" id="{75916732-06EE-EE67-EC1F-77A3520D0285}"/>
              </a:ext>
            </a:extLst>
          </p:cNvPr>
          <p:cNvGrpSpPr/>
          <p:nvPr/>
        </p:nvGrpSpPr>
        <p:grpSpPr>
          <a:xfrm>
            <a:off x="5205693" y="1035904"/>
            <a:ext cx="1869290" cy="2331415"/>
            <a:chOff x="484288" y="1039091"/>
            <a:chExt cx="1843274" cy="2372371"/>
          </a:xfrm>
        </p:grpSpPr>
        <p:grpSp>
          <p:nvGrpSpPr>
            <p:cNvPr id="384" name="Skupina 383">
              <a:extLst>
                <a:ext uri="{FF2B5EF4-FFF2-40B4-BE49-F238E27FC236}">
                  <a16:creationId xmlns:a16="http://schemas.microsoft.com/office/drawing/2014/main" id="{D5812D4E-03A5-E7F7-7E9C-67D0398424CB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390" name="Obdélník 389">
                <a:extLst>
                  <a:ext uri="{FF2B5EF4-FFF2-40B4-BE49-F238E27FC236}">
                    <a16:creationId xmlns:a16="http://schemas.microsoft.com/office/drawing/2014/main" id="{69E85774-4D1D-C6B8-0293-8098BE09026B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391" name="Rectangle 210">
                <a:extLst>
                  <a:ext uri="{FF2B5EF4-FFF2-40B4-BE49-F238E27FC236}">
                    <a16:creationId xmlns:a16="http://schemas.microsoft.com/office/drawing/2014/main" id="{A165A6B9-F99D-C6C6-3433-99C6C2759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Digital media</a:t>
                </a:r>
              </a:p>
            </p:txBody>
          </p:sp>
          <p:sp>
            <p:nvSpPr>
              <p:cNvPr id="392" name="Rectangle 203">
                <a:extLst>
                  <a:ext uri="{FF2B5EF4-FFF2-40B4-BE49-F238E27FC236}">
                    <a16:creationId xmlns:a16="http://schemas.microsoft.com/office/drawing/2014/main" id="{12368233-99D1-10CD-5959-81FA9439A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2015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85" name="Line 204">
              <a:extLst>
                <a:ext uri="{FF2B5EF4-FFF2-40B4-BE49-F238E27FC236}">
                  <a16:creationId xmlns:a16="http://schemas.microsoft.com/office/drawing/2014/main" id="{0B97F413-E6AC-8F0B-AFF5-554400F8E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86" name="Line 204">
              <a:extLst>
                <a:ext uri="{FF2B5EF4-FFF2-40B4-BE49-F238E27FC236}">
                  <a16:creationId xmlns:a16="http://schemas.microsoft.com/office/drawing/2014/main" id="{112BF9F9-93F1-B9C0-029E-346D4B03C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87" name="Line 204">
              <a:extLst>
                <a:ext uri="{FF2B5EF4-FFF2-40B4-BE49-F238E27FC236}">
                  <a16:creationId xmlns:a16="http://schemas.microsoft.com/office/drawing/2014/main" id="{353BDBA5-9C12-F78F-4A4E-6DE3CD83A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58388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88" name="Rectangle 210">
              <a:extLst>
                <a:ext uri="{FF2B5EF4-FFF2-40B4-BE49-F238E27FC236}">
                  <a16:creationId xmlns:a16="http://schemas.microsoft.com/office/drawing/2014/main" id="{1A10E46D-1921-365D-A177-7E2497E4F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71475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Market leader in on-line performance marketing</a:t>
              </a:r>
            </a:p>
          </p:txBody>
        </p:sp>
        <p:sp>
          <p:nvSpPr>
            <p:cNvPr id="389" name="Rectangle 210">
              <a:extLst>
                <a:ext uri="{FF2B5EF4-FFF2-40B4-BE49-F238E27FC236}">
                  <a16:creationId xmlns:a16="http://schemas.microsoft.com/office/drawing/2014/main" id="{A85780EC-3F83-D535-61E6-A326CDCF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6172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to PUBLICIS Group</a:t>
              </a:r>
            </a:p>
          </p:txBody>
        </p:sp>
      </p:grpSp>
      <p:sp>
        <p:nvSpPr>
          <p:cNvPr id="393" name="Line 204">
            <a:extLst>
              <a:ext uri="{FF2B5EF4-FFF2-40B4-BE49-F238E27FC236}">
                <a16:creationId xmlns:a16="http://schemas.microsoft.com/office/drawing/2014/main" id="{5A79973C-5C6E-AC17-A575-6DC5F0279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4246" y="2873139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396" name="Skupina 395">
            <a:extLst>
              <a:ext uri="{FF2B5EF4-FFF2-40B4-BE49-F238E27FC236}">
                <a16:creationId xmlns:a16="http://schemas.microsoft.com/office/drawing/2014/main" id="{B301C8C8-E152-0CBF-0273-21C16D24E8F3}"/>
              </a:ext>
            </a:extLst>
          </p:cNvPr>
          <p:cNvGrpSpPr/>
          <p:nvPr/>
        </p:nvGrpSpPr>
        <p:grpSpPr>
          <a:xfrm>
            <a:off x="5243974" y="3716338"/>
            <a:ext cx="1869290" cy="2331415"/>
            <a:chOff x="484288" y="1039091"/>
            <a:chExt cx="1843274" cy="2372371"/>
          </a:xfrm>
        </p:grpSpPr>
        <p:grpSp>
          <p:nvGrpSpPr>
            <p:cNvPr id="397" name="Skupina 396">
              <a:extLst>
                <a:ext uri="{FF2B5EF4-FFF2-40B4-BE49-F238E27FC236}">
                  <a16:creationId xmlns:a16="http://schemas.microsoft.com/office/drawing/2014/main" id="{66C468F7-BE92-8641-4284-D98BF9862BFF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403" name="Obdélník 402">
                <a:extLst>
                  <a:ext uri="{FF2B5EF4-FFF2-40B4-BE49-F238E27FC236}">
                    <a16:creationId xmlns:a16="http://schemas.microsoft.com/office/drawing/2014/main" id="{CB449430-EE2F-FC78-2F3E-9CD5DEA1F21B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404" name="Rectangle 210">
                <a:extLst>
                  <a:ext uri="{FF2B5EF4-FFF2-40B4-BE49-F238E27FC236}">
                    <a16:creationId xmlns:a16="http://schemas.microsoft.com/office/drawing/2014/main" id="{9147AF19-BDAB-D5A0-9C25-816B88342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 err="1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Pytloun</a:t>
                </a: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 Hotel Group</a:t>
                </a:r>
              </a:p>
            </p:txBody>
          </p:sp>
          <p:sp>
            <p:nvSpPr>
              <p:cNvPr id="405" name="Rectangle 203">
                <a:extLst>
                  <a:ext uri="{FF2B5EF4-FFF2-40B4-BE49-F238E27FC236}">
                    <a16:creationId xmlns:a16="http://schemas.microsoft.com/office/drawing/2014/main" id="{4212E682-EC83-B7A9-3216-A4FD2E90A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98" name="Line 204">
              <a:extLst>
                <a:ext uri="{FF2B5EF4-FFF2-40B4-BE49-F238E27FC236}">
                  <a16:creationId xmlns:a16="http://schemas.microsoft.com/office/drawing/2014/main" id="{2A344972-A947-8921-572B-0B4E67B40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99" name="Line 204">
              <a:extLst>
                <a:ext uri="{FF2B5EF4-FFF2-40B4-BE49-F238E27FC236}">
                  <a16:creationId xmlns:a16="http://schemas.microsoft.com/office/drawing/2014/main" id="{81FE356E-9792-9F6C-53D4-24FC55F01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00" name="Line 204">
              <a:extLst>
                <a:ext uri="{FF2B5EF4-FFF2-40B4-BE49-F238E27FC236}">
                  <a16:creationId xmlns:a16="http://schemas.microsoft.com/office/drawing/2014/main" id="{D8A58CEF-8DEE-4006-BCF6-0C4DE5B96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01" name="Rectangle 210">
              <a:extLst>
                <a:ext uri="{FF2B5EF4-FFF2-40B4-BE49-F238E27FC236}">
                  <a16:creationId xmlns:a16="http://schemas.microsoft.com/office/drawing/2014/main" id="{2C7542FD-6AD3-C0ED-401B-FA87CE547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205686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Hotel Silent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in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Krkonose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mountains,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Harrachov</a:t>
              </a: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02" name="Rectangle 210">
              <a:extLst>
                <a:ext uri="{FF2B5EF4-FFF2-40B4-BE49-F238E27FC236}">
                  <a16:creationId xmlns:a16="http://schemas.microsoft.com/office/drawing/2014/main" id="{FF4D461E-A567-2B64-8690-54654DD4A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 Estate Financing provided by</a:t>
              </a:r>
            </a:p>
          </p:txBody>
        </p:sp>
      </p:grpSp>
      <p:sp>
        <p:nvSpPr>
          <p:cNvPr id="406" name="Line 204">
            <a:extLst>
              <a:ext uri="{FF2B5EF4-FFF2-40B4-BE49-F238E27FC236}">
                <a16:creationId xmlns:a16="http://schemas.microsoft.com/office/drawing/2014/main" id="{07ACC883-92C6-8400-E7D5-AAC7DEEF3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2527" y="5614089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409" name="Obrázek 408">
            <a:extLst>
              <a:ext uri="{FF2B5EF4-FFF2-40B4-BE49-F238E27FC236}">
                <a16:creationId xmlns:a16="http://schemas.microsoft.com/office/drawing/2014/main" id="{62E2A85D-6F88-8A19-4E4C-B6FFC98CFF37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697" y="4100326"/>
            <a:ext cx="540606" cy="34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" name="Picture 9" descr="Oberbank Logo">
            <a:hlinkClick r:id="rId6"/>
            <a:extLst>
              <a:ext uri="{FF2B5EF4-FFF2-40B4-BE49-F238E27FC236}">
                <a16:creationId xmlns:a16="http://schemas.microsoft.com/office/drawing/2014/main" id="{67148684-A095-0BE4-5167-A9A4F64C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662" y="5735226"/>
            <a:ext cx="796033" cy="2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" name="Skupina 410">
            <a:extLst>
              <a:ext uri="{FF2B5EF4-FFF2-40B4-BE49-F238E27FC236}">
                <a16:creationId xmlns:a16="http://schemas.microsoft.com/office/drawing/2014/main" id="{5AC7C78F-C61D-CAD1-9406-238440DACF35}"/>
              </a:ext>
            </a:extLst>
          </p:cNvPr>
          <p:cNvGrpSpPr/>
          <p:nvPr/>
        </p:nvGrpSpPr>
        <p:grpSpPr>
          <a:xfrm>
            <a:off x="7497651" y="3716338"/>
            <a:ext cx="1869291" cy="2331415"/>
            <a:chOff x="484289" y="1039091"/>
            <a:chExt cx="1843275" cy="2372371"/>
          </a:xfrm>
        </p:grpSpPr>
        <p:grpSp>
          <p:nvGrpSpPr>
            <p:cNvPr id="412" name="Skupina 411">
              <a:extLst>
                <a:ext uri="{FF2B5EF4-FFF2-40B4-BE49-F238E27FC236}">
                  <a16:creationId xmlns:a16="http://schemas.microsoft.com/office/drawing/2014/main" id="{4F569AC7-0B65-AC81-D042-7B1EC38DC436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417" name="Obdélník 416">
                <a:extLst>
                  <a:ext uri="{FF2B5EF4-FFF2-40B4-BE49-F238E27FC236}">
                    <a16:creationId xmlns:a16="http://schemas.microsoft.com/office/drawing/2014/main" id="{78A54C2A-8757-3FDA-F774-1AA31AC2B5C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418" name="Rectangle 203">
                <a:extLst>
                  <a:ext uri="{FF2B5EF4-FFF2-40B4-BE49-F238E27FC236}">
                    <a16:creationId xmlns:a16="http://schemas.microsoft.com/office/drawing/2014/main" id="{7FD30C89-260B-BE04-9367-076AD6E1C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413" name="Line 204">
              <a:extLst>
                <a:ext uri="{FF2B5EF4-FFF2-40B4-BE49-F238E27FC236}">
                  <a16:creationId xmlns:a16="http://schemas.microsoft.com/office/drawing/2014/main" id="{F0C5A351-AF4B-0F34-FE7E-D5308199E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14" name="Line 204">
              <a:extLst>
                <a:ext uri="{FF2B5EF4-FFF2-40B4-BE49-F238E27FC236}">
                  <a16:creationId xmlns:a16="http://schemas.microsoft.com/office/drawing/2014/main" id="{8B97BC21-0A89-FAAE-ECC3-DDAED8ED8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15" name="Line 204">
              <a:extLst>
                <a:ext uri="{FF2B5EF4-FFF2-40B4-BE49-F238E27FC236}">
                  <a16:creationId xmlns:a16="http://schemas.microsoft.com/office/drawing/2014/main" id="{E2BA9080-C9B8-7A7C-6BD2-79E5F2477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16" name="Rectangle 210">
              <a:extLst>
                <a:ext uri="{FF2B5EF4-FFF2-40B4-BE49-F238E27FC236}">
                  <a16:creationId xmlns:a16="http://schemas.microsoft.com/office/drawing/2014/main" id="{EC2BE089-F893-C192-ACA2-FA46A20C0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1941028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Hotel Orfeus from the insurance company of Ministry of home affairs</a:t>
              </a:r>
            </a:p>
          </p:txBody>
        </p:sp>
        <p:sp>
          <p:nvSpPr>
            <p:cNvPr id="422" name="Line 204">
              <a:extLst>
                <a:ext uri="{FF2B5EF4-FFF2-40B4-BE49-F238E27FC236}">
                  <a16:creationId xmlns:a16="http://schemas.microsoft.com/office/drawing/2014/main" id="{2A689FB9-2392-FE51-4457-836C6086A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238" y="184079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419" name="Rectangle 210">
            <a:extLst>
              <a:ext uri="{FF2B5EF4-FFF2-40B4-BE49-F238E27FC236}">
                <a16:creationId xmlns:a16="http://schemas.microsoft.com/office/drawing/2014/main" id="{008C3A78-572A-A90F-A388-D03C62BED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185" y="5192900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Real Estate Financing provided by</a:t>
            </a:r>
          </a:p>
        </p:txBody>
      </p:sp>
      <p:sp>
        <p:nvSpPr>
          <p:cNvPr id="423" name="Rectangle 210">
            <a:extLst>
              <a:ext uri="{FF2B5EF4-FFF2-40B4-BE49-F238E27FC236}">
                <a16:creationId xmlns:a16="http://schemas.microsoft.com/office/drawing/2014/main" id="{CDBD5A0A-293D-F03A-00C8-53C40ABD2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184" y="4100326"/>
            <a:ext cx="1795471" cy="235290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10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Transformace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reality</a:t>
            </a:r>
          </a:p>
        </p:txBody>
      </p:sp>
      <p:pic>
        <p:nvPicPr>
          <p:cNvPr id="424" name="Obrázek 423">
            <a:extLst>
              <a:ext uri="{FF2B5EF4-FFF2-40B4-BE49-F238E27FC236}">
                <a16:creationId xmlns:a16="http://schemas.microsoft.com/office/drawing/2014/main" id="{F014810C-D56C-9C68-4987-C6C3938B109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943" y="5584781"/>
            <a:ext cx="951055" cy="300889"/>
          </a:xfrm>
          <a:prstGeom prst="rect">
            <a:avLst/>
          </a:prstGeom>
        </p:spPr>
      </p:pic>
      <p:pic>
        <p:nvPicPr>
          <p:cNvPr id="425" name="Picture 4" descr="Gastrocentrum">
            <a:extLst>
              <a:ext uri="{FF2B5EF4-FFF2-40B4-BE49-F238E27FC236}">
                <a16:creationId xmlns:a16="http://schemas.microsoft.com/office/drawing/2014/main" id="{14B3E0B2-0DF5-C279-D9A2-CAE8A723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9501" y="4056153"/>
            <a:ext cx="429734" cy="4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" name="Obrázek 426">
            <a:extLst>
              <a:ext uri="{FF2B5EF4-FFF2-40B4-BE49-F238E27FC236}">
                <a16:creationId xmlns:a16="http://schemas.microsoft.com/office/drawing/2014/main" id="{3CB0F5CD-76F6-FAA4-35E8-AF65E868A5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98661" y="1401419"/>
            <a:ext cx="431048" cy="381724"/>
          </a:xfrm>
          <a:prstGeom prst="rect">
            <a:avLst/>
          </a:prstGeom>
        </p:spPr>
      </p:pic>
      <p:pic>
        <p:nvPicPr>
          <p:cNvPr id="428" name="obrázek 1" descr="\\IBSSERVERNEW\IBS_data\_AKTIVNÍ DEALS\Bébé\SPA\Schedules\Tombstone\PubGr_logo.png">
            <a:extLst>
              <a:ext uri="{FF2B5EF4-FFF2-40B4-BE49-F238E27FC236}">
                <a16:creationId xmlns:a16="http://schemas.microsoft.com/office/drawing/2014/main" id="{272C2528-1E14-BE29-4842-80B46C5147BE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1952" y="2974924"/>
            <a:ext cx="320750" cy="25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12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C9675-BFD9-9482-9EC6-555A7367C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285F8-A46A-5A78-08F2-811062192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F73C4D40-A9CA-5054-05D4-461FC4D5D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80" name="Skupina 79">
            <a:extLst>
              <a:ext uri="{FF2B5EF4-FFF2-40B4-BE49-F238E27FC236}">
                <a16:creationId xmlns:a16="http://schemas.microsoft.com/office/drawing/2014/main" id="{6043F4AD-7B35-2BB1-ABE1-3C47FAEF6CB7}"/>
              </a:ext>
            </a:extLst>
          </p:cNvPr>
          <p:cNvGrpSpPr/>
          <p:nvPr/>
        </p:nvGrpSpPr>
        <p:grpSpPr>
          <a:xfrm>
            <a:off x="756665" y="1014833"/>
            <a:ext cx="1869291" cy="2331415"/>
            <a:chOff x="484289" y="1039091"/>
            <a:chExt cx="1843275" cy="2372371"/>
          </a:xfrm>
        </p:grpSpPr>
        <p:grpSp>
          <p:nvGrpSpPr>
            <p:cNvPr id="81" name="Skupina 80">
              <a:extLst>
                <a:ext uri="{FF2B5EF4-FFF2-40B4-BE49-F238E27FC236}">
                  <a16:creationId xmlns:a16="http://schemas.microsoft.com/office/drawing/2014/main" id="{79C9A165-163D-735C-FBBD-F4F0CDA75742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87" name="Obdélník 86">
                <a:extLst>
                  <a:ext uri="{FF2B5EF4-FFF2-40B4-BE49-F238E27FC236}">
                    <a16:creationId xmlns:a16="http://schemas.microsoft.com/office/drawing/2014/main" id="{4CBBDAAD-948C-EC25-6029-618B72224DAE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88" name="Rectangle 203">
                <a:extLst>
                  <a:ext uri="{FF2B5EF4-FFF2-40B4-BE49-F238E27FC236}">
                    <a16:creationId xmlns:a16="http://schemas.microsoft.com/office/drawing/2014/main" id="{2918F1D9-1ED0-65C4-F7EB-450DC940B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2" name="Line 204">
              <a:extLst>
                <a:ext uri="{FF2B5EF4-FFF2-40B4-BE49-F238E27FC236}">
                  <a16:creationId xmlns:a16="http://schemas.microsoft.com/office/drawing/2014/main" id="{6C13A46E-416F-041A-8744-0BC4627E0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3" name="Line 204">
              <a:extLst>
                <a:ext uri="{FF2B5EF4-FFF2-40B4-BE49-F238E27FC236}">
                  <a16:creationId xmlns:a16="http://schemas.microsoft.com/office/drawing/2014/main" id="{76100DD7-5284-E5D4-DEC0-B411A7EFC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4" name="Line 204">
              <a:extLst>
                <a:ext uri="{FF2B5EF4-FFF2-40B4-BE49-F238E27FC236}">
                  <a16:creationId xmlns:a16="http://schemas.microsoft.com/office/drawing/2014/main" id="{1261BAA6-23F7-F3E8-9D85-85470D884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5" name="Line 204">
              <a:extLst>
                <a:ext uri="{FF2B5EF4-FFF2-40B4-BE49-F238E27FC236}">
                  <a16:creationId xmlns:a16="http://schemas.microsoft.com/office/drawing/2014/main" id="{953C1918-ED1E-5721-80D8-3DC5C3313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6" name="Rectangle 210">
              <a:extLst>
                <a:ext uri="{FF2B5EF4-FFF2-40B4-BE49-F238E27FC236}">
                  <a16:creationId xmlns:a16="http://schemas.microsoft.com/office/drawing/2014/main" id="{2497FF7A-EBEA-6488-A28D-3B147053A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76" y="209839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Insurance of bank deposits as part of the Czech banking system</a:t>
              </a:r>
            </a:p>
          </p:txBody>
        </p:sp>
      </p:grpSp>
      <p:sp>
        <p:nvSpPr>
          <p:cNvPr id="89" name="Rectangle 210">
            <a:extLst>
              <a:ext uri="{FF2B5EF4-FFF2-40B4-BE49-F238E27FC236}">
                <a16:creationId xmlns:a16="http://schemas.microsoft.com/office/drawing/2014/main" id="{DA0BE5FB-F2A6-32EE-0CF3-052C1245C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744" y="1804513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Special Financial Services</a:t>
            </a:r>
          </a:p>
        </p:txBody>
      </p:sp>
      <p:sp>
        <p:nvSpPr>
          <p:cNvPr id="90" name="Rectangle 210">
            <a:extLst>
              <a:ext uri="{FF2B5EF4-FFF2-40B4-BE49-F238E27FC236}">
                <a16:creationId xmlns:a16="http://schemas.microsoft.com/office/drawing/2014/main" id="{C61309AE-A803-EA53-2010-DB99AD0D7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47" y="2429658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Debt structuring and raising    advisory</a:t>
            </a:r>
          </a:p>
        </p:txBody>
      </p:sp>
      <p:grpSp>
        <p:nvGrpSpPr>
          <p:cNvPr id="369" name="Skupina 368">
            <a:extLst>
              <a:ext uri="{FF2B5EF4-FFF2-40B4-BE49-F238E27FC236}">
                <a16:creationId xmlns:a16="http://schemas.microsoft.com/office/drawing/2014/main" id="{F998393B-0BA0-F932-1924-C829E35FF35E}"/>
              </a:ext>
            </a:extLst>
          </p:cNvPr>
          <p:cNvGrpSpPr/>
          <p:nvPr/>
        </p:nvGrpSpPr>
        <p:grpSpPr>
          <a:xfrm>
            <a:off x="3007068" y="3709700"/>
            <a:ext cx="1869291" cy="2331415"/>
            <a:chOff x="484289" y="1039091"/>
            <a:chExt cx="1843275" cy="2372371"/>
          </a:xfrm>
        </p:grpSpPr>
        <p:grpSp>
          <p:nvGrpSpPr>
            <p:cNvPr id="370" name="Skupina 369">
              <a:extLst>
                <a:ext uri="{FF2B5EF4-FFF2-40B4-BE49-F238E27FC236}">
                  <a16:creationId xmlns:a16="http://schemas.microsoft.com/office/drawing/2014/main" id="{42FCA737-6C8E-DA55-3DE7-31629F2BD4F8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75" name="Obdélník 374">
                <a:extLst>
                  <a:ext uri="{FF2B5EF4-FFF2-40B4-BE49-F238E27FC236}">
                    <a16:creationId xmlns:a16="http://schemas.microsoft.com/office/drawing/2014/main" id="{F1B6826C-66BB-04B6-54E0-5F0AD517A872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376" name="Rectangle 203">
                <a:extLst>
                  <a:ext uri="{FF2B5EF4-FFF2-40B4-BE49-F238E27FC236}">
                    <a16:creationId xmlns:a16="http://schemas.microsoft.com/office/drawing/2014/main" id="{56AB11AC-9F60-F657-895B-D28C4091E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71" name="Line 204">
              <a:extLst>
                <a:ext uri="{FF2B5EF4-FFF2-40B4-BE49-F238E27FC236}">
                  <a16:creationId xmlns:a16="http://schemas.microsoft.com/office/drawing/2014/main" id="{55CDF7B1-106A-9AA9-1EE8-28569B258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72" name="Line 204">
              <a:extLst>
                <a:ext uri="{FF2B5EF4-FFF2-40B4-BE49-F238E27FC236}">
                  <a16:creationId xmlns:a16="http://schemas.microsoft.com/office/drawing/2014/main" id="{61A571F9-DAB2-DB5E-1A94-0AD858DBD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73" name="Line 204">
              <a:extLst>
                <a:ext uri="{FF2B5EF4-FFF2-40B4-BE49-F238E27FC236}">
                  <a16:creationId xmlns:a16="http://schemas.microsoft.com/office/drawing/2014/main" id="{8F4EF318-4947-F288-7DFC-01C274355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74" name="Rectangle 210">
              <a:extLst>
                <a:ext uri="{FF2B5EF4-FFF2-40B4-BE49-F238E27FC236}">
                  <a16:creationId xmlns:a16="http://schemas.microsoft.com/office/drawing/2014/main" id="{00392D6A-303F-21C9-03C6-C1402F782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1629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Distributor and dealer of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       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electro-material</a:t>
              </a:r>
            </a:p>
          </p:txBody>
        </p:sp>
      </p:grpSp>
      <p:sp>
        <p:nvSpPr>
          <p:cNvPr id="377" name="Rectangle 210">
            <a:extLst>
              <a:ext uri="{FF2B5EF4-FFF2-40B4-BE49-F238E27FC236}">
                <a16:creationId xmlns:a16="http://schemas.microsoft.com/office/drawing/2014/main" id="{9259D526-D30D-31B9-5842-F7A0CC2A7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602" y="5132470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 electro-material distributor Dabok s.r.o. CZ</a:t>
            </a:r>
          </a:p>
        </p:txBody>
      </p:sp>
      <p:grpSp>
        <p:nvGrpSpPr>
          <p:cNvPr id="396" name="Skupina 395">
            <a:extLst>
              <a:ext uri="{FF2B5EF4-FFF2-40B4-BE49-F238E27FC236}">
                <a16:creationId xmlns:a16="http://schemas.microsoft.com/office/drawing/2014/main" id="{8C898557-B2D3-F2AF-265C-1374B1A9524D}"/>
              </a:ext>
            </a:extLst>
          </p:cNvPr>
          <p:cNvGrpSpPr/>
          <p:nvPr/>
        </p:nvGrpSpPr>
        <p:grpSpPr>
          <a:xfrm>
            <a:off x="5264146" y="3716338"/>
            <a:ext cx="1869290" cy="2331415"/>
            <a:chOff x="484288" y="1039091"/>
            <a:chExt cx="1843274" cy="2372371"/>
          </a:xfrm>
        </p:grpSpPr>
        <p:grpSp>
          <p:nvGrpSpPr>
            <p:cNvPr id="397" name="Skupina 396">
              <a:extLst>
                <a:ext uri="{FF2B5EF4-FFF2-40B4-BE49-F238E27FC236}">
                  <a16:creationId xmlns:a16="http://schemas.microsoft.com/office/drawing/2014/main" id="{68A60B89-B2A7-73EE-A340-B261B69BC5A7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403" name="Obdélník 402">
                <a:extLst>
                  <a:ext uri="{FF2B5EF4-FFF2-40B4-BE49-F238E27FC236}">
                    <a16:creationId xmlns:a16="http://schemas.microsoft.com/office/drawing/2014/main" id="{82A5F5B4-DFAB-B03E-2654-EE9AA7B2FD10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404" name="Rectangle 210">
                <a:extLst>
                  <a:ext uri="{FF2B5EF4-FFF2-40B4-BE49-F238E27FC236}">
                    <a16:creationId xmlns:a16="http://schemas.microsoft.com/office/drawing/2014/main" id="{05B3B85C-45CB-E38B-AFCD-382F73CF4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Regional hospital center</a:t>
                </a:r>
              </a:p>
            </p:txBody>
          </p:sp>
          <p:sp>
            <p:nvSpPr>
              <p:cNvPr id="405" name="Rectangle 203">
                <a:extLst>
                  <a:ext uri="{FF2B5EF4-FFF2-40B4-BE49-F238E27FC236}">
                    <a16:creationId xmlns:a16="http://schemas.microsoft.com/office/drawing/2014/main" id="{0E012755-A128-576A-BB2E-5CDF9251E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98" name="Line 204">
              <a:extLst>
                <a:ext uri="{FF2B5EF4-FFF2-40B4-BE49-F238E27FC236}">
                  <a16:creationId xmlns:a16="http://schemas.microsoft.com/office/drawing/2014/main" id="{DB232E1F-921D-756D-6DC1-52FEFA70A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99" name="Line 204">
              <a:extLst>
                <a:ext uri="{FF2B5EF4-FFF2-40B4-BE49-F238E27FC236}">
                  <a16:creationId xmlns:a16="http://schemas.microsoft.com/office/drawing/2014/main" id="{E23D9138-E978-F5BA-AED8-CB4BF7799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00" name="Line 204">
              <a:extLst>
                <a:ext uri="{FF2B5EF4-FFF2-40B4-BE49-F238E27FC236}">
                  <a16:creationId xmlns:a16="http://schemas.microsoft.com/office/drawing/2014/main" id="{B5B3D0FB-B5CF-9EEE-1FD0-07B0885D6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01" name="Rectangle 210">
              <a:extLst>
                <a:ext uri="{FF2B5EF4-FFF2-40B4-BE49-F238E27FC236}">
                  <a16:creationId xmlns:a16="http://schemas.microsoft.com/office/drawing/2014/main" id="{144D4E09-3965-F1E7-E898-5FC8EBCF8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168" y="2192002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Divestment of 100% stake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in Česká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sanita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, s.r.o.</a:t>
              </a:r>
            </a:p>
          </p:txBody>
        </p:sp>
      </p:grpSp>
      <p:pic>
        <p:nvPicPr>
          <p:cNvPr id="3" name="Picture 6" descr="FPV">
            <a:extLst>
              <a:ext uri="{FF2B5EF4-FFF2-40B4-BE49-F238E27FC236}">
                <a16:creationId xmlns:a16="http://schemas.microsoft.com/office/drawing/2014/main" id="{01B4CF02-A600-091E-B78F-6F021C8D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6700" y="1384355"/>
            <a:ext cx="644415" cy="36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D49334FA-BC36-ECC4-5F5D-7ACF15279C52}"/>
              </a:ext>
            </a:extLst>
          </p:cNvPr>
          <p:cNvGrpSpPr/>
          <p:nvPr/>
        </p:nvGrpSpPr>
        <p:grpSpPr>
          <a:xfrm>
            <a:off x="2999135" y="1014833"/>
            <a:ext cx="1869291" cy="2331415"/>
            <a:chOff x="484289" y="1039091"/>
            <a:chExt cx="1843275" cy="2372371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447720EB-B4CC-9556-99BD-7FA763DE2F71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8D2EB86F-0FDF-C5F3-E6E9-C56BBC026A9B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3" name="Rectangle 203">
                <a:extLst>
                  <a:ext uri="{FF2B5EF4-FFF2-40B4-BE49-F238E27FC236}">
                    <a16:creationId xmlns:a16="http://schemas.microsoft.com/office/drawing/2014/main" id="{74C50B4C-C435-B762-7817-74B19CDAA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7" name="Line 204">
              <a:extLst>
                <a:ext uri="{FF2B5EF4-FFF2-40B4-BE49-F238E27FC236}">
                  <a16:creationId xmlns:a16="http://schemas.microsoft.com/office/drawing/2014/main" id="{394F7D88-3D82-2A8B-7F92-E3ECCE636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" name="Line 204">
              <a:extLst>
                <a:ext uri="{FF2B5EF4-FFF2-40B4-BE49-F238E27FC236}">
                  <a16:creationId xmlns:a16="http://schemas.microsoft.com/office/drawing/2014/main" id="{BC4E5D1B-E51F-00B0-EF2D-E9AE7AE93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" name="Line 204">
              <a:extLst>
                <a:ext uri="{FF2B5EF4-FFF2-40B4-BE49-F238E27FC236}">
                  <a16:creationId xmlns:a16="http://schemas.microsoft.com/office/drawing/2014/main" id="{DB8947C2-9722-507A-024A-65A76C165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" name="Line 204">
              <a:extLst>
                <a:ext uri="{FF2B5EF4-FFF2-40B4-BE49-F238E27FC236}">
                  <a16:creationId xmlns:a16="http://schemas.microsoft.com/office/drawing/2014/main" id="{49D15BDE-378E-6195-B8BD-50AE8C042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" name="Rectangle 210">
              <a:extLst>
                <a:ext uri="{FF2B5EF4-FFF2-40B4-BE49-F238E27FC236}">
                  <a16:creationId xmlns:a16="http://schemas.microsoft.com/office/drawing/2014/main" id="{379F3607-A76D-AFEE-00A4-278A37C18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5313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 Estate Development</a:t>
              </a:r>
            </a:p>
          </p:txBody>
        </p:sp>
      </p:grpSp>
      <p:sp>
        <p:nvSpPr>
          <p:cNvPr id="14" name="Rectangle 210">
            <a:extLst>
              <a:ext uri="{FF2B5EF4-FFF2-40B4-BE49-F238E27FC236}">
                <a16:creationId xmlns:a16="http://schemas.microsoft.com/office/drawing/2014/main" id="{93860BA6-D73D-41B9-8CFB-C390E0197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766" y="1804513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Logistic facility Park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Kosmonosy</a:t>
            </a:r>
            <a:endParaRPr lang="en-US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sp>
        <p:nvSpPr>
          <p:cNvPr id="15" name="Rectangle 210">
            <a:extLst>
              <a:ext uri="{FF2B5EF4-FFF2-40B4-BE49-F238E27FC236}">
                <a16:creationId xmlns:a16="http://schemas.microsoft.com/office/drawing/2014/main" id="{75DC49D4-A946-8AB0-333A-8D65E1297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669" y="2483450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Real Estate Financing provided by</a:t>
            </a:r>
          </a:p>
        </p:txBody>
      </p:sp>
      <p:pic>
        <p:nvPicPr>
          <p:cNvPr id="16" name="Obrázek 15" descr="C:\Users\Michal Černý\AppData\Local\Microsoft\Windows\INetCache\Content.Word\ddgroup.jpg">
            <a:extLst>
              <a:ext uri="{FF2B5EF4-FFF2-40B4-BE49-F238E27FC236}">
                <a16:creationId xmlns:a16="http://schemas.microsoft.com/office/drawing/2014/main" id="{C9449282-AB29-35E0-3B81-DBC64EBFFBB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224" y="1406936"/>
            <a:ext cx="539609" cy="32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9" descr="Oberbank Logo">
            <a:hlinkClick r:id="rId7"/>
            <a:extLst>
              <a:ext uri="{FF2B5EF4-FFF2-40B4-BE49-F238E27FC236}">
                <a16:creationId xmlns:a16="http://schemas.microsoft.com/office/drawing/2014/main" id="{F87BF2CA-7BBC-18A2-9818-D38EF749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629" y="2911088"/>
            <a:ext cx="796033" cy="2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>
            <a:extLst>
              <a:ext uri="{FF2B5EF4-FFF2-40B4-BE49-F238E27FC236}">
                <a16:creationId xmlns:a16="http://schemas.microsoft.com/office/drawing/2014/main" id="{7C337960-115F-E849-753B-3F57C3A7A3E9}"/>
              </a:ext>
            </a:extLst>
          </p:cNvPr>
          <p:cNvGrpSpPr/>
          <p:nvPr/>
        </p:nvGrpSpPr>
        <p:grpSpPr>
          <a:xfrm>
            <a:off x="5258165" y="1020212"/>
            <a:ext cx="1869291" cy="2331415"/>
            <a:chOff x="484289" y="1039091"/>
            <a:chExt cx="1843275" cy="2372371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3708E420-DFA9-0860-A108-964BE6AE826C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0F67A817-F78C-5D50-B777-4531DC9B82EB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6" name="Rectangle 203">
                <a:extLst>
                  <a:ext uri="{FF2B5EF4-FFF2-40B4-BE49-F238E27FC236}">
                    <a16:creationId xmlns:a16="http://schemas.microsoft.com/office/drawing/2014/main" id="{35307CB6-D0E8-B151-F459-C46FB51CC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0" name="Line 204">
              <a:extLst>
                <a:ext uri="{FF2B5EF4-FFF2-40B4-BE49-F238E27FC236}">
                  <a16:creationId xmlns:a16="http://schemas.microsoft.com/office/drawing/2014/main" id="{AD930891-EB43-4BAD-0E48-82D2224DB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" name="Line 204">
              <a:extLst>
                <a:ext uri="{FF2B5EF4-FFF2-40B4-BE49-F238E27FC236}">
                  <a16:creationId xmlns:a16="http://schemas.microsoft.com/office/drawing/2014/main" id="{591BCC12-7D7D-222D-A0E7-2F8041A51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" name="Line 204">
              <a:extLst>
                <a:ext uri="{FF2B5EF4-FFF2-40B4-BE49-F238E27FC236}">
                  <a16:creationId xmlns:a16="http://schemas.microsoft.com/office/drawing/2014/main" id="{ACF32595-D10A-B058-19F2-145D0A00A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" name="Line 204">
              <a:extLst>
                <a:ext uri="{FF2B5EF4-FFF2-40B4-BE49-F238E27FC236}">
                  <a16:creationId xmlns:a16="http://schemas.microsoft.com/office/drawing/2014/main" id="{BA0883DC-F547-650A-10AD-50BADDB52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" name="Rectangle 210">
              <a:extLst>
                <a:ext uri="{FF2B5EF4-FFF2-40B4-BE49-F238E27FC236}">
                  <a16:creationId xmlns:a16="http://schemas.microsoft.com/office/drawing/2014/main" id="{35250FDA-0A35-AC44-8F7E-BF1C398CB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9839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Traditional publishing house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Division Medical Services</a:t>
              </a:r>
            </a:p>
          </p:txBody>
        </p:sp>
      </p:grpSp>
      <p:sp>
        <p:nvSpPr>
          <p:cNvPr id="28" name="Rectangle 210">
            <a:extLst>
              <a:ext uri="{FF2B5EF4-FFF2-40B4-BE49-F238E27FC236}">
                <a16:creationId xmlns:a16="http://schemas.microsoft.com/office/drawing/2014/main" id="{547D2725-BB5B-D005-E4E7-70C6F2D5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699" y="2441761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Financial analysis, business plan and valuation</a:t>
            </a:r>
          </a:p>
        </p:txBody>
      </p:sp>
      <p:pic>
        <p:nvPicPr>
          <p:cNvPr id="31" name="Picture 170" descr="logo MF.jpg">
            <a:extLst>
              <a:ext uri="{FF2B5EF4-FFF2-40B4-BE49-F238E27FC236}">
                <a16:creationId xmlns:a16="http://schemas.microsoft.com/office/drawing/2014/main" id="{A2C64820-F683-DD4A-7FDC-412F8D3959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209" y="1433099"/>
            <a:ext cx="522938" cy="459658"/>
          </a:xfrm>
          <a:prstGeom prst="rect">
            <a:avLst/>
          </a:prstGeom>
        </p:spPr>
      </p:pic>
      <p:grpSp>
        <p:nvGrpSpPr>
          <p:cNvPr id="32" name="Skupina 31">
            <a:extLst>
              <a:ext uri="{FF2B5EF4-FFF2-40B4-BE49-F238E27FC236}">
                <a16:creationId xmlns:a16="http://schemas.microsoft.com/office/drawing/2014/main" id="{F414D3A7-92F0-FC84-6375-BAAB8DB374C5}"/>
              </a:ext>
            </a:extLst>
          </p:cNvPr>
          <p:cNvGrpSpPr/>
          <p:nvPr/>
        </p:nvGrpSpPr>
        <p:grpSpPr>
          <a:xfrm>
            <a:off x="7497651" y="1021407"/>
            <a:ext cx="1869291" cy="2331415"/>
            <a:chOff x="484289" y="1039091"/>
            <a:chExt cx="1843275" cy="2372371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83856F40-A08E-9A91-9771-000769C4C657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B6B3631F-9B71-990B-D26E-D4A1F70CA1E3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40" name="Rectangle 203">
                <a:extLst>
                  <a:ext uri="{FF2B5EF4-FFF2-40B4-BE49-F238E27FC236}">
                    <a16:creationId xmlns:a16="http://schemas.microsoft.com/office/drawing/2014/main" id="{AFFB33FA-694E-3748-6FBD-E14FE8EBA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4" name="Line 204">
              <a:extLst>
                <a:ext uri="{FF2B5EF4-FFF2-40B4-BE49-F238E27FC236}">
                  <a16:creationId xmlns:a16="http://schemas.microsoft.com/office/drawing/2014/main" id="{A85F056F-98DF-184B-E43A-8AC57E86E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5" name="Line 204">
              <a:extLst>
                <a:ext uri="{FF2B5EF4-FFF2-40B4-BE49-F238E27FC236}">
                  <a16:creationId xmlns:a16="http://schemas.microsoft.com/office/drawing/2014/main" id="{E950E522-51CF-AE5D-A01D-3FA76BF51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6" name="Line 204">
              <a:extLst>
                <a:ext uri="{FF2B5EF4-FFF2-40B4-BE49-F238E27FC236}">
                  <a16:creationId xmlns:a16="http://schemas.microsoft.com/office/drawing/2014/main" id="{F37FD147-0C70-1B10-AAFF-FC436F190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2" y="266273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7" name="Line 204">
              <a:extLst>
                <a:ext uri="{FF2B5EF4-FFF2-40B4-BE49-F238E27FC236}">
                  <a16:creationId xmlns:a16="http://schemas.microsoft.com/office/drawing/2014/main" id="{6385B09D-2ED1-EB9A-00F9-6E2220C04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303158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8" name="Rectangle 210">
              <a:extLst>
                <a:ext uri="{FF2B5EF4-FFF2-40B4-BE49-F238E27FC236}">
                  <a16:creationId xmlns:a16="http://schemas.microsoft.com/office/drawing/2014/main" id="{0E6D12E1-B4BE-0BB8-ED5A-A3535596A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98397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to</a:t>
              </a: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3" name="Rectangle 210">
              <a:extLst>
                <a:ext uri="{FF2B5EF4-FFF2-40B4-BE49-F238E27FC236}">
                  <a16:creationId xmlns:a16="http://schemas.microsoft.com/office/drawing/2014/main" id="{5094E65A-4B2D-FE04-A914-734081D64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2" y="1435067"/>
              <a:ext cx="1770482" cy="239423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R.I. REALINVEST</a:t>
              </a:r>
            </a:p>
          </p:txBody>
        </p:sp>
      </p:grpSp>
      <p:sp>
        <p:nvSpPr>
          <p:cNvPr id="41" name="Rectangle 210">
            <a:extLst>
              <a:ext uri="{FF2B5EF4-FFF2-40B4-BE49-F238E27FC236}">
                <a16:creationId xmlns:a16="http://schemas.microsoft.com/office/drawing/2014/main" id="{F7A68C4B-67B2-E90B-69DE-B3E96042B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185" y="2651391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Structured Real Estate Leasing Financing provided by</a:t>
            </a:r>
          </a:p>
        </p:txBody>
      </p:sp>
      <p:sp>
        <p:nvSpPr>
          <p:cNvPr id="45" name="Rectangle 210">
            <a:extLst>
              <a:ext uri="{FF2B5EF4-FFF2-40B4-BE49-F238E27FC236}">
                <a16:creationId xmlns:a16="http://schemas.microsoft.com/office/drawing/2014/main" id="{C04D3BF8-E976-1834-49E4-F3026E1B2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460" y="1817255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Real Estate Development</a:t>
            </a:r>
          </a:p>
        </p:txBody>
      </p:sp>
      <p:pic>
        <p:nvPicPr>
          <p:cNvPr id="46" name="Picture 51" descr="CS_Cargo_logo_poz_RGB">
            <a:extLst>
              <a:ext uri="{FF2B5EF4-FFF2-40B4-BE49-F238E27FC236}">
                <a16:creationId xmlns:a16="http://schemas.microsoft.com/office/drawing/2014/main" id="{468D714C-A33E-35AA-3F97-9DC1D2666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7242" y="2347325"/>
            <a:ext cx="950101" cy="1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45">
            <a:extLst>
              <a:ext uri="{FF2B5EF4-FFF2-40B4-BE49-F238E27FC236}">
                <a16:creationId xmlns:a16="http://schemas.microsoft.com/office/drawing/2014/main" id="{0BA53317-2783-5535-5E38-C2408025B91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037"/>
          <a:stretch/>
        </p:blipFill>
        <p:spPr>
          <a:xfrm>
            <a:off x="8435234" y="3050816"/>
            <a:ext cx="763369" cy="242762"/>
          </a:xfrm>
          <a:prstGeom prst="rect">
            <a:avLst/>
          </a:prstGeom>
        </p:spPr>
      </p:pic>
      <p:pic>
        <p:nvPicPr>
          <p:cNvPr id="48" name="Picture 156">
            <a:extLst>
              <a:ext uri="{FF2B5EF4-FFF2-40B4-BE49-F238E27FC236}">
                <a16:creationId xmlns:a16="http://schemas.microsoft.com/office/drawing/2014/main" id="{CC591F65-6DF5-E831-12BD-4C30474399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796" y="3069213"/>
            <a:ext cx="628476" cy="177375"/>
          </a:xfrm>
          <a:prstGeom prst="rect">
            <a:avLst/>
          </a:prstGeom>
        </p:spPr>
      </p:pic>
      <p:grpSp>
        <p:nvGrpSpPr>
          <p:cNvPr id="49" name="Skupina 48">
            <a:extLst>
              <a:ext uri="{FF2B5EF4-FFF2-40B4-BE49-F238E27FC236}">
                <a16:creationId xmlns:a16="http://schemas.microsoft.com/office/drawing/2014/main" id="{84998F8C-632F-C72F-EEAE-B45581362594}"/>
              </a:ext>
            </a:extLst>
          </p:cNvPr>
          <p:cNvGrpSpPr/>
          <p:nvPr/>
        </p:nvGrpSpPr>
        <p:grpSpPr>
          <a:xfrm>
            <a:off x="9699174" y="1027391"/>
            <a:ext cx="1869290" cy="2331415"/>
            <a:chOff x="484288" y="1039091"/>
            <a:chExt cx="1843274" cy="2372371"/>
          </a:xfrm>
        </p:grpSpPr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93D42C77-BF96-56B9-3C6F-6362FD91272C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46F679D9-0ED2-DBD1-6EBD-96510DEB4149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57" name="Rectangle 210">
                <a:extLst>
                  <a:ext uri="{FF2B5EF4-FFF2-40B4-BE49-F238E27FC236}">
                    <a16:creationId xmlns:a16="http://schemas.microsoft.com/office/drawing/2014/main" id="{0BC4D56F-C4CC-D171-3979-6A93B478C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 err="1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Pytloun</a:t>
                </a: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 Hotel Group</a:t>
                </a:r>
              </a:p>
            </p:txBody>
          </p:sp>
          <p:sp>
            <p:nvSpPr>
              <p:cNvPr id="58" name="Rectangle 203">
                <a:extLst>
                  <a:ext uri="{FF2B5EF4-FFF2-40B4-BE49-F238E27FC236}">
                    <a16:creationId xmlns:a16="http://schemas.microsoft.com/office/drawing/2014/main" id="{B72281A1-3918-2533-4626-3DD8DFF37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51" name="Line 204">
              <a:extLst>
                <a:ext uri="{FF2B5EF4-FFF2-40B4-BE49-F238E27FC236}">
                  <a16:creationId xmlns:a16="http://schemas.microsoft.com/office/drawing/2014/main" id="{FB965B6D-7267-CA81-DF71-70B0F32E5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2" name="Line 204">
              <a:extLst>
                <a:ext uri="{FF2B5EF4-FFF2-40B4-BE49-F238E27FC236}">
                  <a16:creationId xmlns:a16="http://schemas.microsoft.com/office/drawing/2014/main" id="{165A9DAC-ACB4-E378-0EB5-66EC8FED7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3" name="Line 204">
              <a:extLst>
                <a:ext uri="{FF2B5EF4-FFF2-40B4-BE49-F238E27FC236}">
                  <a16:creationId xmlns:a16="http://schemas.microsoft.com/office/drawing/2014/main" id="{A581D3F3-E388-3C73-5427-5398256A0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972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4" name="Rectangle 210">
              <a:extLst>
                <a:ext uri="{FF2B5EF4-FFF2-40B4-BE49-F238E27FC236}">
                  <a16:creationId xmlns:a16="http://schemas.microsoft.com/office/drawing/2014/main" id="{5A695563-0B21-2A26-3677-B44594522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205686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Grand Hotel Imperial in Liberec</a:t>
              </a:r>
            </a:p>
          </p:txBody>
        </p:sp>
        <p:sp>
          <p:nvSpPr>
            <p:cNvPr id="55" name="Rectangle 210">
              <a:extLst>
                <a:ext uri="{FF2B5EF4-FFF2-40B4-BE49-F238E27FC236}">
                  <a16:creationId xmlns:a16="http://schemas.microsoft.com/office/drawing/2014/main" id="{74812DD4-CD0C-2A31-CB3D-5375E4CDF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609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 Estate Financing provided by</a:t>
              </a:r>
            </a:p>
          </p:txBody>
        </p:sp>
      </p:grpSp>
      <p:sp>
        <p:nvSpPr>
          <p:cNvPr id="59" name="Line 204">
            <a:extLst>
              <a:ext uri="{FF2B5EF4-FFF2-40B4-BE49-F238E27FC236}">
                <a16:creationId xmlns:a16="http://schemas.microsoft.com/office/drawing/2014/main" id="{F4DE978F-21EC-3696-48F4-59E0A7D12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1175" y="2925142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60" name="Obrázek 59">
            <a:extLst>
              <a:ext uri="{FF2B5EF4-FFF2-40B4-BE49-F238E27FC236}">
                <a16:creationId xmlns:a16="http://schemas.microsoft.com/office/drawing/2014/main" id="{C2F7D720-4945-B18A-5E2E-F4EEA386B49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0897" y="1411379"/>
            <a:ext cx="540606" cy="34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DC93E223-966F-103E-4C8C-6422FD1B8CA3}"/>
              </a:ext>
            </a:extLst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141754" y="3042524"/>
            <a:ext cx="985228" cy="18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Skupina 63">
            <a:extLst>
              <a:ext uri="{FF2B5EF4-FFF2-40B4-BE49-F238E27FC236}">
                <a16:creationId xmlns:a16="http://schemas.microsoft.com/office/drawing/2014/main" id="{CB0828B7-9E63-C456-FC99-1B9F414D4B4B}"/>
              </a:ext>
            </a:extLst>
          </p:cNvPr>
          <p:cNvGrpSpPr/>
          <p:nvPr/>
        </p:nvGrpSpPr>
        <p:grpSpPr>
          <a:xfrm>
            <a:off x="766909" y="3716338"/>
            <a:ext cx="1869291" cy="2331415"/>
            <a:chOff x="484289" y="1039091"/>
            <a:chExt cx="1843275" cy="2372371"/>
          </a:xfrm>
        </p:grpSpPr>
        <p:grpSp>
          <p:nvGrpSpPr>
            <p:cNvPr id="65" name="Skupina 64">
              <a:extLst>
                <a:ext uri="{FF2B5EF4-FFF2-40B4-BE49-F238E27FC236}">
                  <a16:creationId xmlns:a16="http://schemas.microsoft.com/office/drawing/2014/main" id="{2ADD5090-9E93-11AD-D23B-86125EB50913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71" name="Obdélník 70">
                <a:extLst>
                  <a:ext uri="{FF2B5EF4-FFF2-40B4-BE49-F238E27FC236}">
                    <a16:creationId xmlns:a16="http://schemas.microsoft.com/office/drawing/2014/main" id="{A589C26A-CA28-B4D3-573F-E2EE49F69893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72" name="Rectangle 203">
                <a:extLst>
                  <a:ext uri="{FF2B5EF4-FFF2-40B4-BE49-F238E27FC236}">
                    <a16:creationId xmlns:a16="http://schemas.microsoft.com/office/drawing/2014/main" id="{12A294E4-9543-C7EB-44A5-59D92ECFE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66" name="Line 204">
              <a:extLst>
                <a:ext uri="{FF2B5EF4-FFF2-40B4-BE49-F238E27FC236}">
                  <a16:creationId xmlns:a16="http://schemas.microsoft.com/office/drawing/2014/main" id="{2FD410F5-643B-F95E-9FBA-A01D72A68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67" name="Line 204">
              <a:extLst>
                <a:ext uri="{FF2B5EF4-FFF2-40B4-BE49-F238E27FC236}">
                  <a16:creationId xmlns:a16="http://schemas.microsoft.com/office/drawing/2014/main" id="{59FF9D05-A7E9-8973-7197-DCB233E85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68" name="Line 204">
              <a:extLst>
                <a:ext uri="{FF2B5EF4-FFF2-40B4-BE49-F238E27FC236}">
                  <a16:creationId xmlns:a16="http://schemas.microsoft.com/office/drawing/2014/main" id="{FB2BA595-8B3A-AD6C-95F0-EB5095116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69" name="Line 204">
              <a:extLst>
                <a:ext uri="{FF2B5EF4-FFF2-40B4-BE49-F238E27FC236}">
                  <a16:creationId xmlns:a16="http://schemas.microsoft.com/office/drawing/2014/main" id="{2BFE2B64-318C-ADF7-06F8-DD775C607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0" name="Rectangle 210">
              <a:extLst>
                <a:ext uri="{FF2B5EF4-FFF2-40B4-BE49-F238E27FC236}">
                  <a16:creationId xmlns:a16="http://schemas.microsoft.com/office/drawing/2014/main" id="{3E119480-31D5-26AE-286C-42A0CF7A0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9839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Local energy distribution networks (CR)</a:t>
              </a:r>
            </a:p>
          </p:txBody>
        </p:sp>
      </p:grpSp>
      <p:sp>
        <p:nvSpPr>
          <p:cNvPr id="73" name="Rectangle 210">
            <a:extLst>
              <a:ext uri="{FF2B5EF4-FFF2-40B4-BE49-F238E27FC236}">
                <a16:creationId xmlns:a16="http://schemas.microsoft.com/office/drawing/2014/main" id="{949255CD-2298-D13E-2495-7A73C4F72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40" y="4506018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Lumen Energy</a:t>
            </a:r>
          </a:p>
        </p:txBody>
      </p:sp>
      <p:sp>
        <p:nvSpPr>
          <p:cNvPr id="74" name="Rectangle 210">
            <a:extLst>
              <a:ext uri="{FF2B5EF4-FFF2-40B4-BE49-F238E27FC236}">
                <a16:creationId xmlns:a16="http://schemas.microsoft.com/office/drawing/2014/main" id="{1D3F7C05-D69E-E657-8EDE-81A241301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43" y="5184955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Sale of 66% Stake to E.ON</a:t>
            </a:r>
          </a:p>
        </p:txBody>
      </p:sp>
      <p:pic>
        <p:nvPicPr>
          <p:cNvPr id="77" name="Picture 3">
            <a:extLst>
              <a:ext uri="{FF2B5EF4-FFF2-40B4-BE49-F238E27FC236}">
                <a16:creationId xmlns:a16="http://schemas.microsoft.com/office/drawing/2014/main" id="{1BA0413A-DC22-AC5D-6759-32C3071BE5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0653" y="4173796"/>
            <a:ext cx="1003532" cy="171238"/>
          </a:xfrm>
          <a:prstGeom prst="rect">
            <a:avLst/>
          </a:prstGeom>
        </p:spPr>
      </p:pic>
      <p:pic>
        <p:nvPicPr>
          <p:cNvPr id="78" name="Obrázek 28">
            <a:extLst>
              <a:ext uri="{FF2B5EF4-FFF2-40B4-BE49-F238E27FC236}">
                <a16:creationId xmlns:a16="http://schemas.microsoft.com/office/drawing/2014/main" id="{45CBEB41-9FCB-C9B4-07DF-55094213377C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150" y="5594584"/>
            <a:ext cx="651984" cy="2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EAE4E5F7-951D-3B48-492E-E0E3CECC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749" y="4123393"/>
            <a:ext cx="1005792" cy="33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Obrázek 103" descr="Dabok.jpg">
            <a:extLst>
              <a:ext uri="{FF2B5EF4-FFF2-40B4-BE49-F238E27FC236}">
                <a16:creationId xmlns:a16="http://schemas.microsoft.com/office/drawing/2014/main" id="{A66E2E68-111A-351A-4D6D-DFF196F7731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5262" y="5578046"/>
            <a:ext cx="1725936" cy="296841"/>
          </a:xfrm>
          <a:prstGeom prst="rect">
            <a:avLst/>
          </a:prstGeom>
        </p:spPr>
      </p:pic>
      <p:pic>
        <p:nvPicPr>
          <p:cNvPr id="105" name="Obrázek 104" descr="KNL.png">
            <a:extLst>
              <a:ext uri="{FF2B5EF4-FFF2-40B4-BE49-F238E27FC236}">
                <a16:creationId xmlns:a16="http://schemas.microsoft.com/office/drawing/2014/main" id="{F0D01C25-EF8E-D6A3-01A4-3727D0AB673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58728" y="4100326"/>
            <a:ext cx="1230243" cy="180499"/>
          </a:xfrm>
          <a:prstGeom prst="rect">
            <a:avLst/>
          </a:prstGeom>
        </p:spPr>
      </p:pic>
      <p:pic>
        <p:nvPicPr>
          <p:cNvPr id="108" name="Obrázek 107" descr="Česká sanita.jpg">
            <a:extLst>
              <a:ext uri="{FF2B5EF4-FFF2-40B4-BE49-F238E27FC236}">
                <a16:creationId xmlns:a16="http://schemas.microsoft.com/office/drawing/2014/main" id="{DC11B93E-E812-FB8E-98D1-B5C4C85329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498" y="5515517"/>
            <a:ext cx="421288" cy="359370"/>
          </a:xfrm>
          <a:prstGeom prst="rect">
            <a:avLst/>
          </a:prstGeom>
        </p:spPr>
      </p:pic>
      <p:grpSp>
        <p:nvGrpSpPr>
          <p:cNvPr id="110" name="Skupina 109">
            <a:extLst>
              <a:ext uri="{FF2B5EF4-FFF2-40B4-BE49-F238E27FC236}">
                <a16:creationId xmlns:a16="http://schemas.microsoft.com/office/drawing/2014/main" id="{1CA23FE9-0426-13FE-2B01-CB951CEE63E7}"/>
              </a:ext>
            </a:extLst>
          </p:cNvPr>
          <p:cNvGrpSpPr/>
          <p:nvPr/>
        </p:nvGrpSpPr>
        <p:grpSpPr>
          <a:xfrm>
            <a:off x="7535622" y="3721289"/>
            <a:ext cx="1869290" cy="2331415"/>
            <a:chOff x="484288" y="1039091"/>
            <a:chExt cx="1843274" cy="2372371"/>
          </a:xfrm>
        </p:grpSpPr>
        <p:grpSp>
          <p:nvGrpSpPr>
            <p:cNvPr id="111" name="Skupina 110">
              <a:extLst>
                <a:ext uri="{FF2B5EF4-FFF2-40B4-BE49-F238E27FC236}">
                  <a16:creationId xmlns:a16="http://schemas.microsoft.com/office/drawing/2014/main" id="{16DBA4BD-CB1F-1E94-D1A1-711C27726CDE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116" name="Obdélník 115">
                <a:extLst>
                  <a:ext uri="{FF2B5EF4-FFF2-40B4-BE49-F238E27FC236}">
                    <a16:creationId xmlns:a16="http://schemas.microsoft.com/office/drawing/2014/main" id="{9611CC48-3B22-5FF5-A8AA-CBE890D90697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17" name="Rectangle 210">
                <a:extLst>
                  <a:ext uri="{FF2B5EF4-FFF2-40B4-BE49-F238E27FC236}">
                    <a16:creationId xmlns:a16="http://schemas.microsoft.com/office/drawing/2014/main" id="{24E673D3-7329-EFE4-7473-A3F2EC35F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Regional hospital center</a:t>
                </a:r>
              </a:p>
            </p:txBody>
          </p:sp>
          <p:sp>
            <p:nvSpPr>
              <p:cNvPr id="118" name="Rectangle 203">
                <a:extLst>
                  <a:ext uri="{FF2B5EF4-FFF2-40B4-BE49-F238E27FC236}">
                    <a16:creationId xmlns:a16="http://schemas.microsoft.com/office/drawing/2014/main" id="{2DA19268-D984-E6A6-1367-88A467B4C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12" name="Line 204">
              <a:extLst>
                <a:ext uri="{FF2B5EF4-FFF2-40B4-BE49-F238E27FC236}">
                  <a16:creationId xmlns:a16="http://schemas.microsoft.com/office/drawing/2014/main" id="{39F2D4FE-33CD-2DB5-8261-353CC44FA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3" name="Line 204">
              <a:extLst>
                <a:ext uri="{FF2B5EF4-FFF2-40B4-BE49-F238E27FC236}">
                  <a16:creationId xmlns:a16="http://schemas.microsoft.com/office/drawing/2014/main" id="{5D700A80-9099-250B-4B77-2874A149D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4" name="Line 204">
              <a:extLst>
                <a:ext uri="{FF2B5EF4-FFF2-40B4-BE49-F238E27FC236}">
                  <a16:creationId xmlns:a16="http://schemas.microsoft.com/office/drawing/2014/main" id="{84462277-66D5-B5A3-0978-8B753B5DA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5" name="Rectangle 210">
              <a:extLst>
                <a:ext uri="{FF2B5EF4-FFF2-40B4-BE49-F238E27FC236}">
                  <a16:creationId xmlns:a16="http://schemas.microsoft.com/office/drawing/2014/main" id="{ACDA1DDA-A0BC-B6A4-6D93-2D1EC0DCB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37265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Merger with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Nemocnice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</a:p>
            <a:p>
              <a:pPr algn="ctr" defTabSz="472839" eaLnBrk="0" hangingPunct="0">
                <a:defRPr/>
              </a:pP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Turnov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s.r.o. and valuation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of stakes swapped</a:t>
              </a:r>
            </a:p>
          </p:txBody>
        </p:sp>
      </p:grpSp>
      <p:pic>
        <p:nvPicPr>
          <p:cNvPr id="119" name="Obrázek 118" descr="KNL.png">
            <a:extLst>
              <a:ext uri="{FF2B5EF4-FFF2-40B4-BE49-F238E27FC236}">
                <a16:creationId xmlns:a16="http://schemas.microsoft.com/office/drawing/2014/main" id="{B9244FBD-6459-30C4-182D-CCC6F3B84E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30204" y="4105277"/>
            <a:ext cx="1230243" cy="180499"/>
          </a:xfrm>
          <a:prstGeom prst="rect">
            <a:avLst/>
          </a:prstGeom>
        </p:spPr>
      </p:pic>
      <p:grpSp>
        <p:nvGrpSpPr>
          <p:cNvPr id="121" name="Skupina 120">
            <a:extLst>
              <a:ext uri="{FF2B5EF4-FFF2-40B4-BE49-F238E27FC236}">
                <a16:creationId xmlns:a16="http://schemas.microsoft.com/office/drawing/2014/main" id="{991658E6-05E6-238E-AECC-EFD0D6690C77}"/>
              </a:ext>
            </a:extLst>
          </p:cNvPr>
          <p:cNvGrpSpPr/>
          <p:nvPr/>
        </p:nvGrpSpPr>
        <p:grpSpPr>
          <a:xfrm>
            <a:off x="9720569" y="3721288"/>
            <a:ext cx="1869291" cy="2331415"/>
            <a:chOff x="484289" y="1039091"/>
            <a:chExt cx="1843275" cy="2372371"/>
          </a:xfrm>
        </p:grpSpPr>
        <p:grpSp>
          <p:nvGrpSpPr>
            <p:cNvPr id="122" name="Skupina 121">
              <a:extLst>
                <a:ext uri="{FF2B5EF4-FFF2-40B4-BE49-F238E27FC236}">
                  <a16:creationId xmlns:a16="http://schemas.microsoft.com/office/drawing/2014/main" id="{44CA18E3-B443-7F6F-6DD6-E9DAFFCD9758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27" name="Obdélník 126">
                <a:extLst>
                  <a:ext uri="{FF2B5EF4-FFF2-40B4-BE49-F238E27FC236}">
                    <a16:creationId xmlns:a16="http://schemas.microsoft.com/office/drawing/2014/main" id="{0277DDC8-767F-38C6-2C8C-C9DD7F5A197E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28" name="Rectangle 203">
                <a:extLst>
                  <a:ext uri="{FF2B5EF4-FFF2-40B4-BE49-F238E27FC236}">
                    <a16:creationId xmlns:a16="http://schemas.microsoft.com/office/drawing/2014/main" id="{16B372CD-D2F1-D886-E320-D832B3C38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23" name="Line 204">
              <a:extLst>
                <a:ext uri="{FF2B5EF4-FFF2-40B4-BE49-F238E27FC236}">
                  <a16:creationId xmlns:a16="http://schemas.microsoft.com/office/drawing/2014/main" id="{2459A397-F080-9D8A-BF3C-4F6521628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4" name="Line 204">
              <a:extLst>
                <a:ext uri="{FF2B5EF4-FFF2-40B4-BE49-F238E27FC236}">
                  <a16:creationId xmlns:a16="http://schemas.microsoft.com/office/drawing/2014/main" id="{77041DCA-80E2-3980-9E4B-517416B62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38221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5" name="Line 204">
              <a:extLst>
                <a:ext uri="{FF2B5EF4-FFF2-40B4-BE49-F238E27FC236}">
                  <a16:creationId xmlns:a16="http://schemas.microsoft.com/office/drawing/2014/main" id="{9F0BB7A0-BF93-A917-0291-55137523C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6" name="Rectangle 210">
              <a:extLst>
                <a:ext uri="{FF2B5EF4-FFF2-40B4-BE49-F238E27FC236}">
                  <a16:creationId xmlns:a16="http://schemas.microsoft.com/office/drawing/2014/main" id="{FD77074F-83F8-046E-3268-092B76D77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1629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Distributor and dealer of electro-material</a:t>
              </a:r>
            </a:p>
          </p:txBody>
        </p:sp>
      </p:grpSp>
      <p:sp>
        <p:nvSpPr>
          <p:cNvPr id="129" name="Rectangle 210">
            <a:extLst>
              <a:ext uri="{FF2B5EF4-FFF2-40B4-BE49-F238E27FC236}">
                <a16:creationId xmlns:a16="http://schemas.microsoft.com/office/drawing/2014/main" id="{3EDD96BE-5A85-84D6-5214-8CA9AD0B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4103" y="5056654"/>
            <a:ext cx="1795471" cy="404567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 80% interest in distributor of  electro-material ELRON s.r.o. (Slovakia)</a:t>
            </a:r>
          </a:p>
        </p:txBody>
      </p:sp>
      <p:pic>
        <p:nvPicPr>
          <p:cNvPr id="130" name="Picture 2">
            <a:extLst>
              <a:ext uri="{FF2B5EF4-FFF2-40B4-BE49-F238E27FC236}">
                <a16:creationId xmlns:a16="http://schemas.microsoft.com/office/drawing/2014/main" id="{A57F8312-8D97-645E-6B6A-BF4F7F359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5250" y="4134981"/>
            <a:ext cx="1005792" cy="33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3">
            <a:extLst>
              <a:ext uri="{FF2B5EF4-FFF2-40B4-BE49-F238E27FC236}">
                <a16:creationId xmlns:a16="http://schemas.microsoft.com/office/drawing/2014/main" id="{B0909003-3A8A-4258-8D2B-8035602E5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3026" y="5567879"/>
            <a:ext cx="769971" cy="27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185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53132-42EC-9639-0BB5-035691E63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669D9-664A-A4C5-34A7-7D7563BDD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2866FADC-5030-73A0-ECC5-925290C61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80" name="Skupina 79">
            <a:extLst>
              <a:ext uri="{FF2B5EF4-FFF2-40B4-BE49-F238E27FC236}">
                <a16:creationId xmlns:a16="http://schemas.microsoft.com/office/drawing/2014/main" id="{2EBD9119-25A8-F61E-A2AA-CE7908D8D9BF}"/>
              </a:ext>
            </a:extLst>
          </p:cNvPr>
          <p:cNvGrpSpPr/>
          <p:nvPr/>
        </p:nvGrpSpPr>
        <p:grpSpPr>
          <a:xfrm>
            <a:off x="756665" y="1014833"/>
            <a:ext cx="1869291" cy="2331415"/>
            <a:chOff x="484289" y="1039091"/>
            <a:chExt cx="1843275" cy="2372371"/>
          </a:xfrm>
        </p:grpSpPr>
        <p:grpSp>
          <p:nvGrpSpPr>
            <p:cNvPr id="81" name="Skupina 80">
              <a:extLst>
                <a:ext uri="{FF2B5EF4-FFF2-40B4-BE49-F238E27FC236}">
                  <a16:creationId xmlns:a16="http://schemas.microsoft.com/office/drawing/2014/main" id="{FD39F075-0A4E-C7C6-8464-AF7AF16F2A9E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87" name="Obdélník 86">
                <a:extLst>
                  <a:ext uri="{FF2B5EF4-FFF2-40B4-BE49-F238E27FC236}">
                    <a16:creationId xmlns:a16="http://schemas.microsoft.com/office/drawing/2014/main" id="{0263A5A4-FF3B-26A0-1C1E-13D7291D4071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88" name="Rectangle 203">
                <a:extLst>
                  <a:ext uri="{FF2B5EF4-FFF2-40B4-BE49-F238E27FC236}">
                    <a16:creationId xmlns:a16="http://schemas.microsoft.com/office/drawing/2014/main" id="{C4FF98F2-9505-8C45-E616-BA64C0CED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2" name="Line 204">
              <a:extLst>
                <a:ext uri="{FF2B5EF4-FFF2-40B4-BE49-F238E27FC236}">
                  <a16:creationId xmlns:a16="http://schemas.microsoft.com/office/drawing/2014/main" id="{4127A53F-8428-F538-B410-5E1532C2A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3" name="Line 204">
              <a:extLst>
                <a:ext uri="{FF2B5EF4-FFF2-40B4-BE49-F238E27FC236}">
                  <a16:creationId xmlns:a16="http://schemas.microsoft.com/office/drawing/2014/main" id="{50E0759A-A720-773B-9C4E-28D638A61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4" name="Line 204">
              <a:extLst>
                <a:ext uri="{FF2B5EF4-FFF2-40B4-BE49-F238E27FC236}">
                  <a16:creationId xmlns:a16="http://schemas.microsoft.com/office/drawing/2014/main" id="{A28EB3D3-9350-CC12-F643-2D727CE7D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6" name="Rectangle 210">
              <a:extLst>
                <a:ext uri="{FF2B5EF4-FFF2-40B4-BE49-F238E27FC236}">
                  <a16:creationId xmlns:a16="http://schemas.microsoft.com/office/drawing/2014/main" id="{7422204D-67B2-9AAD-06F2-39F26899C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09839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Assistance in several acquisitions in the field of central security systems</a:t>
              </a:r>
            </a:p>
          </p:txBody>
        </p:sp>
      </p:grpSp>
      <p:sp>
        <p:nvSpPr>
          <p:cNvPr id="89" name="Rectangle 210">
            <a:extLst>
              <a:ext uri="{FF2B5EF4-FFF2-40B4-BE49-F238E27FC236}">
                <a16:creationId xmlns:a16="http://schemas.microsoft.com/office/drawing/2014/main" id="{09E364DC-44E4-E0AB-C507-E6C74EF10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96" y="1683483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Electronic Alarms </a:t>
            </a: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and security devices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09FAC73-8E41-5E89-3885-A5F735894BF0}"/>
              </a:ext>
            </a:extLst>
          </p:cNvPr>
          <p:cNvGrpSpPr/>
          <p:nvPr/>
        </p:nvGrpSpPr>
        <p:grpSpPr>
          <a:xfrm>
            <a:off x="2999135" y="1014833"/>
            <a:ext cx="1869291" cy="2331415"/>
            <a:chOff x="484289" y="1039091"/>
            <a:chExt cx="1843275" cy="2372371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40001D43-695F-EC5A-4AC2-00CD800D2E53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94E9FC9C-72AB-751E-D17E-A0A7C1BB0EBF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3" name="Rectangle 203">
                <a:extLst>
                  <a:ext uri="{FF2B5EF4-FFF2-40B4-BE49-F238E27FC236}">
                    <a16:creationId xmlns:a16="http://schemas.microsoft.com/office/drawing/2014/main" id="{DB01A50D-AF61-2600-BE21-8726F4F19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7" name="Line 204">
              <a:extLst>
                <a:ext uri="{FF2B5EF4-FFF2-40B4-BE49-F238E27FC236}">
                  <a16:creationId xmlns:a16="http://schemas.microsoft.com/office/drawing/2014/main" id="{D85EE5A1-AEA0-86E0-2DF4-3C45A41B5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" name="Line 204">
              <a:extLst>
                <a:ext uri="{FF2B5EF4-FFF2-40B4-BE49-F238E27FC236}">
                  <a16:creationId xmlns:a16="http://schemas.microsoft.com/office/drawing/2014/main" id="{F37AFEF4-DA39-DEB1-CBC2-6E0642A81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" name="Line 204">
              <a:extLst>
                <a:ext uri="{FF2B5EF4-FFF2-40B4-BE49-F238E27FC236}">
                  <a16:creationId xmlns:a16="http://schemas.microsoft.com/office/drawing/2014/main" id="{4ABB6B56-2875-6329-09E8-1817E162D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043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" name="Line 204">
              <a:extLst>
                <a:ext uri="{FF2B5EF4-FFF2-40B4-BE49-F238E27FC236}">
                  <a16:creationId xmlns:a16="http://schemas.microsoft.com/office/drawing/2014/main" id="{60EDAAD4-163E-B174-96A0-86C3989E9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" name="Rectangle 210">
              <a:extLst>
                <a:ext uri="{FF2B5EF4-FFF2-40B4-BE49-F238E27FC236}">
                  <a16:creationId xmlns:a16="http://schemas.microsoft.com/office/drawing/2014/main" id="{201BD4BE-F4BF-DE10-28BB-13A4E8856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007" y="215313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a residential portfolio </a:t>
              </a:r>
            </a:p>
          </p:txBody>
        </p:sp>
      </p:grpSp>
      <p:sp>
        <p:nvSpPr>
          <p:cNvPr id="14" name="Rectangle 210">
            <a:extLst>
              <a:ext uri="{FF2B5EF4-FFF2-40B4-BE49-F238E27FC236}">
                <a16:creationId xmlns:a16="http://schemas.microsoft.com/office/drawing/2014/main" id="{5E5DC693-7951-494F-45DA-6A6F79F7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766" y="1710387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Apollon Property,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uzavřený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investiční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fond,a.s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.</a:t>
            </a:r>
          </a:p>
        </p:txBody>
      </p:sp>
      <p:sp>
        <p:nvSpPr>
          <p:cNvPr id="15" name="Rectangle 210">
            <a:extLst>
              <a:ext uri="{FF2B5EF4-FFF2-40B4-BE49-F238E27FC236}">
                <a16:creationId xmlns:a16="http://schemas.microsoft.com/office/drawing/2014/main" id="{F1E381AF-4059-96C5-0227-F56D46C5E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669" y="2483450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Real Estate Financing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61368188-C0EB-DF6E-4B3D-324F971B6845}"/>
              </a:ext>
            </a:extLst>
          </p:cNvPr>
          <p:cNvGrpSpPr/>
          <p:nvPr/>
        </p:nvGrpSpPr>
        <p:grpSpPr>
          <a:xfrm>
            <a:off x="5258165" y="1020212"/>
            <a:ext cx="1869291" cy="2331415"/>
            <a:chOff x="484289" y="1039091"/>
            <a:chExt cx="1843275" cy="2372371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2B5307DE-C555-BC01-29F6-4763CCA3E677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8FA7C989-6A35-5E97-6FB2-CE9F11F55D8B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6" name="Rectangle 203">
                <a:extLst>
                  <a:ext uri="{FF2B5EF4-FFF2-40B4-BE49-F238E27FC236}">
                    <a16:creationId xmlns:a16="http://schemas.microsoft.com/office/drawing/2014/main" id="{74C27AAF-DEE2-F7BD-D06C-42FBED8CF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0" name="Line 204">
              <a:extLst>
                <a:ext uri="{FF2B5EF4-FFF2-40B4-BE49-F238E27FC236}">
                  <a16:creationId xmlns:a16="http://schemas.microsoft.com/office/drawing/2014/main" id="{5F605E9D-DC1C-A6FA-E519-116E54FD3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" name="Line 204">
              <a:extLst>
                <a:ext uri="{FF2B5EF4-FFF2-40B4-BE49-F238E27FC236}">
                  <a16:creationId xmlns:a16="http://schemas.microsoft.com/office/drawing/2014/main" id="{83CA329B-C673-FCFA-4007-61D3DCB2A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" name="Line 204">
              <a:extLst>
                <a:ext uri="{FF2B5EF4-FFF2-40B4-BE49-F238E27FC236}">
                  <a16:creationId xmlns:a16="http://schemas.microsoft.com/office/drawing/2014/main" id="{43094F5B-9F0A-DA90-A8A4-1CC17C232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79946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" name="Rectangle 210">
              <a:extLst>
                <a:ext uri="{FF2B5EF4-FFF2-40B4-BE49-F238E27FC236}">
                  <a16:creationId xmlns:a16="http://schemas.microsoft.com/office/drawing/2014/main" id="{163C6DF9-6233-7A9A-8EA5-4449AE0B7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76" y="226259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key assets and technology from CUTCO STEEL</a:t>
              </a:r>
            </a:p>
          </p:txBody>
        </p: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69BB2AE2-3C10-8A44-906D-9083725A40D2}"/>
              </a:ext>
            </a:extLst>
          </p:cNvPr>
          <p:cNvGrpSpPr/>
          <p:nvPr/>
        </p:nvGrpSpPr>
        <p:grpSpPr>
          <a:xfrm>
            <a:off x="7497651" y="1021407"/>
            <a:ext cx="1869291" cy="2331415"/>
            <a:chOff x="484289" y="1039091"/>
            <a:chExt cx="1843275" cy="2372371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B46721DE-B8E3-F8E1-BB28-5230A0C6E1FD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D877A655-38D4-3EFD-3902-850D0CB80C5C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40" name="Rectangle 203">
                <a:extLst>
                  <a:ext uri="{FF2B5EF4-FFF2-40B4-BE49-F238E27FC236}">
                    <a16:creationId xmlns:a16="http://schemas.microsoft.com/office/drawing/2014/main" id="{F91340DD-564F-97F1-FB02-0B804F548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4" name="Line 204">
              <a:extLst>
                <a:ext uri="{FF2B5EF4-FFF2-40B4-BE49-F238E27FC236}">
                  <a16:creationId xmlns:a16="http://schemas.microsoft.com/office/drawing/2014/main" id="{7AC6D095-150D-4EB0-64DC-2E9809BBB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5" name="Line 204">
              <a:extLst>
                <a:ext uri="{FF2B5EF4-FFF2-40B4-BE49-F238E27FC236}">
                  <a16:creationId xmlns:a16="http://schemas.microsoft.com/office/drawing/2014/main" id="{36C5935A-7075-0FB1-690A-B43A313C9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7437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6" name="Line 204">
              <a:extLst>
                <a:ext uri="{FF2B5EF4-FFF2-40B4-BE49-F238E27FC236}">
                  <a16:creationId xmlns:a16="http://schemas.microsoft.com/office/drawing/2014/main" id="{D8242138-FE22-92AF-C554-9CDF0537D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2" y="261483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7" name="Line 204">
              <a:extLst>
                <a:ext uri="{FF2B5EF4-FFF2-40B4-BE49-F238E27FC236}">
                  <a16:creationId xmlns:a16="http://schemas.microsoft.com/office/drawing/2014/main" id="{E9371ACD-E9E3-047E-634B-4CF446B11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303158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8" name="Rectangle 210">
              <a:extLst>
                <a:ext uri="{FF2B5EF4-FFF2-40B4-BE49-F238E27FC236}">
                  <a16:creationId xmlns:a16="http://schemas.microsoft.com/office/drawing/2014/main" id="{B9EE906E-CAA5-0BD1-AE89-595D4EFBE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94184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High class restaurants/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Luxury congress center</a:t>
              </a:r>
            </a:p>
          </p:txBody>
        </p:sp>
      </p:grpSp>
      <p:sp>
        <p:nvSpPr>
          <p:cNvPr id="41" name="Rectangle 210">
            <a:extLst>
              <a:ext uri="{FF2B5EF4-FFF2-40B4-BE49-F238E27FC236}">
                <a16:creationId xmlns:a16="http://schemas.microsoft.com/office/drawing/2014/main" id="{E20F9B7D-3884-E3C3-E5C3-CD81A9DF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185" y="2570703"/>
            <a:ext cx="1795471" cy="404567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Restructuring, business plan, company valuation, financial</a:t>
            </a:r>
            <a:r>
              <a:rPr lang="cs-CZ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advisory</a:t>
            </a:r>
          </a:p>
        </p:txBody>
      </p:sp>
      <p:sp>
        <p:nvSpPr>
          <p:cNvPr id="45" name="Rectangle 210">
            <a:extLst>
              <a:ext uri="{FF2B5EF4-FFF2-40B4-BE49-F238E27FC236}">
                <a16:creationId xmlns:a16="http://schemas.microsoft.com/office/drawing/2014/main" id="{6262F1E0-CDE0-189E-5F74-7CE051324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460" y="1709685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AUREOLE GROUP s.r.o.</a:t>
            </a: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City Congress s.r.o.</a:t>
            </a:r>
          </a:p>
        </p:txBody>
      </p: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B437E5F1-F488-77ED-CCD4-C082614CEB2B}"/>
              </a:ext>
            </a:extLst>
          </p:cNvPr>
          <p:cNvGrpSpPr/>
          <p:nvPr/>
        </p:nvGrpSpPr>
        <p:grpSpPr>
          <a:xfrm>
            <a:off x="9699174" y="1027391"/>
            <a:ext cx="1869290" cy="2331415"/>
            <a:chOff x="484288" y="1039091"/>
            <a:chExt cx="1843274" cy="2372371"/>
          </a:xfrm>
        </p:grpSpPr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BB7DB1FF-9BDA-D9E5-EAB3-28453D9F0CEE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74D5D37B-3EF8-3CEC-5A7A-9571882C1DC8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57" name="Rectangle 210">
                <a:extLst>
                  <a:ext uri="{FF2B5EF4-FFF2-40B4-BE49-F238E27FC236}">
                    <a16:creationId xmlns:a16="http://schemas.microsoft.com/office/drawing/2014/main" id="{5E1E651E-3AB9-875C-C068-B313610A0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FARGUELL NITRA, s.r.o.</a:t>
                </a:r>
              </a:p>
            </p:txBody>
          </p:sp>
          <p:sp>
            <p:nvSpPr>
              <p:cNvPr id="58" name="Rectangle 203">
                <a:extLst>
                  <a:ext uri="{FF2B5EF4-FFF2-40B4-BE49-F238E27FC236}">
                    <a16:creationId xmlns:a16="http://schemas.microsoft.com/office/drawing/2014/main" id="{A241FAE2-6160-1315-D6C2-E3233CEF1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51" name="Line 204">
              <a:extLst>
                <a:ext uri="{FF2B5EF4-FFF2-40B4-BE49-F238E27FC236}">
                  <a16:creationId xmlns:a16="http://schemas.microsoft.com/office/drawing/2014/main" id="{8B89329B-E051-6D60-9640-C2F606E75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2" name="Line 204">
              <a:extLst>
                <a:ext uri="{FF2B5EF4-FFF2-40B4-BE49-F238E27FC236}">
                  <a16:creationId xmlns:a16="http://schemas.microsoft.com/office/drawing/2014/main" id="{5C587A35-3DC2-122D-0004-D72ACE825D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3" name="Line 204">
              <a:extLst>
                <a:ext uri="{FF2B5EF4-FFF2-40B4-BE49-F238E27FC236}">
                  <a16:creationId xmlns:a16="http://schemas.microsoft.com/office/drawing/2014/main" id="{4E0FF687-3EC2-D0F7-25F3-2B50E8484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972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4" name="Rectangle 210">
              <a:extLst>
                <a:ext uri="{FF2B5EF4-FFF2-40B4-BE49-F238E27FC236}">
                  <a16:creationId xmlns:a16="http://schemas.microsoft.com/office/drawing/2014/main" id="{E5545B28-B0BA-43C8-D821-357E26E6E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205686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Metal stamping for automotive and electronics industry</a:t>
              </a:r>
            </a:p>
          </p:txBody>
        </p:sp>
        <p:sp>
          <p:nvSpPr>
            <p:cNvPr id="55" name="Rectangle 210">
              <a:extLst>
                <a:ext uri="{FF2B5EF4-FFF2-40B4-BE49-F238E27FC236}">
                  <a16:creationId xmlns:a16="http://schemas.microsoft.com/office/drawing/2014/main" id="{68C668A4-A3C1-5A02-BA67-4E06591C8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609" y="2648045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Independent Business Review for the company banking house</a:t>
              </a:r>
            </a:p>
          </p:txBody>
        </p:sp>
      </p:grpSp>
      <p:sp>
        <p:nvSpPr>
          <p:cNvPr id="59" name="Line 204">
            <a:extLst>
              <a:ext uri="{FF2B5EF4-FFF2-40B4-BE49-F238E27FC236}">
                <a16:creationId xmlns:a16="http://schemas.microsoft.com/office/drawing/2014/main" id="{D1457980-A534-844E-4D8B-8A98BDBBB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1175" y="2925142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7" name="Obrázek 26" descr="logo-jablotron-nove.jpg">
            <a:extLst>
              <a:ext uri="{FF2B5EF4-FFF2-40B4-BE49-F238E27FC236}">
                <a16:creationId xmlns:a16="http://schemas.microsoft.com/office/drawing/2014/main" id="{9E6092AA-CF69-1B5E-4AF5-98A4F57C4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327" y="1437335"/>
            <a:ext cx="1000044" cy="190826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E3C313A2-7E32-EE6E-BD0C-BBBBC2804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028" y="1414066"/>
            <a:ext cx="781831" cy="269017"/>
          </a:xfrm>
          <a:prstGeom prst="rect">
            <a:avLst/>
          </a:prstGeom>
        </p:spPr>
      </p:pic>
      <p:pic>
        <p:nvPicPr>
          <p:cNvPr id="30" name="Picture 23" descr="AML HOLDING, a.s.">
            <a:extLst>
              <a:ext uri="{FF2B5EF4-FFF2-40B4-BE49-F238E27FC236}">
                <a16:creationId xmlns:a16="http://schemas.microsoft.com/office/drawing/2014/main" id="{4FB8FF6D-0FBC-62F6-79CE-6A9F074B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9086" y="1407044"/>
            <a:ext cx="617566" cy="272075"/>
          </a:xfrm>
          <a:prstGeom prst="rect">
            <a:avLst/>
          </a:prstGeom>
          <a:noFill/>
        </p:spPr>
      </p:pic>
      <p:sp>
        <p:nvSpPr>
          <p:cNvPr id="61" name="Rectangle 210">
            <a:extLst>
              <a:ext uri="{FF2B5EF4-FFF2-40B4-BE49-F238E27FC236}">
                <a16:creationId xmlns:a16="http://schemas.microsoft.com/office/drawing/2014/main" id="{86BDDBFA-7E90-A8E9-D078-7E2649A85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712" y="1795174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Investment holding</a:t>
            </a:r>
          </a:p>
        </p:txBody>
      </p:sp>
      <p:pic>
        <p:nvPicPr>
          <p:cNvPr id="63" name="Picture 25" descr="CUTCO">
            <a:extLst>
              <a:ext uri="{FF2B5EF4-FFF2-40B4-BE49-F238E27FC236}">
                <a16:creationId xmlns:a16="http://schemas.microsoft.com/office/drawing/2014/main" id="{C33833BF-13B6-FDF9-DD88-6509C636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585" y="2899635"/>
            <a:ext cx="707724" cy="254055"/>
          </a:xfrm>
          <a:prstGeom prst="rect">
            <a:avLst/>
          </a:prstGeom>
          <a:noFill/>
        </p:spPr>
      </p:pic>
      <p:pic>
        <p:nvPicPr>
          <p:cNvPr id="75" name="Obrázek 161">
            <a:extLst>
              <a:ext uri="{FF2B5EF4-FFF2-40B4-BE49-F238E27FC236}">
                <a16:creationId xmlns:a16="http://schemas.microsoft.com/office/drawing/2014/main" id="{5583248C-28F5-68C7-E16A-7E3D861B77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617" y="1381097"/>
            <a:ext cx="746416" cy="3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8">
            <a:extLst>
              <a:ext uri="{FF2B5EF4-FFF2-40B4-BE49-F238E27FC236}">
                <a16:creationId xmlns:a16="http://schemas.microsoft.com/office/drawing/2014/main" id="{B08B2302-1B4B-5630-D277-EFDF01E4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9050" y="1446700"/>
            <a:ext cx="906554" cy="2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72" descr="RaiffeisenBankCZ_logo">
            <a:extLst>
              <a:ext uri="{FF2B5EF4-FFF2-40B4-BE49-F238E27FC236}">
                <a16:creationId xmlns:a16="http://schemas.microsoft.com/office/drawing/2014/main" id="{E101721C-FDB8-7817-E310-C32E5B97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6474" y="3002772"/>
            <a:ext cx="707724" cy="25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" name="Skupina 91">
            <a:extLst>
              <a:ext uri="{FF2B5EF4-FFF2-40B4-BE49-F238E27FC236}">
                <a16:creationId xmlns:a16="http://schemas.microsoft.com/office/drawing/2014/main" id="{229F5945-0489-7002-9847-23699F72C295}"/>
              </a:ext>
            </a:extLst>
          </p:cNvPr>
          <p:cNvGrpSpPr/>
          <p:nvPr/>
        </p:nvGrpSpPr>
        <p:grpSpPr>
          <a:xfrm>
            <a:off x="761111" y="3727955"/>
            <a:ext cx="1869291" cy="2331415"/>
            <a:chOff x="484289" y="1039091"/>
            <a:chExt cx="1843275" cy="2372371"/>
          </a:xfrm>
        </p:grpSpPr>
        <p:grpSp>
          <p:nvGrpSpPr>
            <p:cNvPr id="93" name="Skupina 92">
              <a:extLst>
                <a:ext uri="{FF2B5EF4-FFF2-40B4-BE49-F238E27FC236}">
                  <a16:creationId xmlns:a16="http://schemas.microsoft.com/office/drawing/2014/main" id="{9E415A6F-E5E3-1C45-1886-CFC439707DC3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98" name="Obdélník 97">
                <a:extLst>
                  <a:ext uri="{FF2B5EF4-FFF2-40B4-BE49-F238E27FC236}">
                    <a16:creationId xmlns:a16="http://schemas.microsoft.com/office/drawing/2014/main" id="{F9A021B3-EFB3-0FAE-ABAB-B220F1F6A2A4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99" name="Rectangle 203">
                <a:extLst>
                  <a:ext uri="{FF2B5EF4-FFF2-40B4-BE49-F238E27FC236}">
                    <a16:creationId xmlns:a16="http://schemas.microsoft.com/office/drawing/2014/main" id="{92A1EC1B-A70C-0C2E-BF53-445CD96FF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94" name="Line 204">
              <a:extLst>
                <a:ext uri="{FF2B5EF4-FFF2-40B4-BE49-F238E27FC236}">
                  <a16:creationId xmlns:a16="http://schemas.microsoft.com/office/drawing/2014/main" id="{922FFBF6-C85E-18E1-225F-5FE148A9E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5" name="Line 204">
              <a:extLst>
                <a:ext uri="{FF2B5EF4-FFF2-40B4-BE49-F238E27FC236}">
                  <a16:creationId xmlns:a16="http://schemas.microsoft.com/office/drawing/2014/main" id="{245C3D8C-81CE-9F9E-8D4B-9B5D84F40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6065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6" name="Line 204">
              <a:extLst>
                <a:ext uri="{FF2B5EF4-FFF2-40B4-BE49-F238E27FC236}">
                  <a16:creationId xmlns:a16="http://schemas.microsoft.com/office/drawing/2014/main" id="{45D924EB-38C4-0608-9656-D90AA39B4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7" name="Rectangle 210">
              <a:extLst>
                <a:ext uri="{FF2B5EF4-FFF2-40B4-BE49-F238E27FC236}">
                  <a16:creationId xmlns:a16="http://schemas.microsoft.com/office/drawing/2014/main" id="{398ED6BF-FFCE-2E4E-6225-98E9303D8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007" y="187945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Major Slovak publishing house</a:t>
              </a:r>
            </a:p>
          </p:txBody>
        </p:sp>
        <p:sp>
          <p:nvSpPr>
            <p:cNvPr id="106" name="Line 204">
              <a:extLst>
                <a:ext uri="{FF2B5EF4-FFF2-40B4-BE49-F238E27FC236}">
                  <a16:creationId xmlns:a16="http://schemas.microsoft.com/office/drawing/2014/main" id="{EFC02323-8DF8-142C-5D62-5C5E18ED7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3328" y="245934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100" name="Rectangle 210">
            <a:extLst>
              <a:ext uri="{FF2B5EF4-FFF2-40B4-BE49-F238E27FC236}">
                <a16:creationId xmlns:a16="http://schemas.microsoft.com/office/drawing/2014/main" id="{08C45139-37C2-BBE1-16AD-33CC84C14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45" y="5157449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 Centrum.sk from the investment fund Warburg Pincus</a:t>
            </a:r>
          </a:p>
        </p:txBody>
      </p:sp>
      <p:pic>
        <p:nvPicPr>
          <p:cNvPr id="101" name="Picture 49">
            <a:extLst>
              <a:ext uri="{FF2B5EF4-FFF2-40B4-BE49-F238E27FC236}">
                <a16:creationId xmlns:a16="http://schemas.microsoft.com/office/drawing/2014/main" id="{50F642A1-E951-5DE0-6FDF-E245085C5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12186" y="4069747"/>
            <a:ext cx="309891" cy="43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ectangle 210">
            <a:extLst>
              <a:ext uri="{FF2B5EF4-FFF2-40B4-BE49-F238E27FC236}">
                <a16:creationId xmlns:a16="http://schemas.microsoft.com/office/drawing/2014/main" id="{15DB43E1-F986-2A2D-B0B6-922AE530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72" y="4801274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Newspaper, magazines and Digital media</a:t>
            </a:r>
          </a:p>
        </p:txBody>
      </p:sp>
      <p:pic>
        <p:nvPicPr>
          <p:cNvPr id="107" name="Picture 16" descr="Centrum.sk">
            <a:hlinkClick r:id="rId13" tooltip="Centrum.sk"/>
            <a:extLst>
              <a:ext uri="{FF2B5EF4-FFF2-40B4-BE49-F238E27FC236}">
                <a16:creationId xmlns:a16="http://schemas.microsoft.com/office/drawing/2014/main" id="{C2EEF328-64BA-7787-CAFA-3AB7AA71F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26266" y="5635616"/>
            <a:ext cx="1080206" cy="190021"/>
          </a:xfrm>
          <a:prstGeom prst="rect">
            <a:avLst/>
          </a:prstGeom>
          <a:noFill/>
        </p:spPr>
      </p:pic>
      <p:grpSp>
        <p:nvGrpSpPr>
          <p:cNvPr id="109" name="Skupina 108">
            <a:extLst>
              <a:ext uri="{FF2B5EF4-FFF2-40B4-BE49-F238E27FC236}">
                <a16:creationId xmlns:a16="http://schemas.microsoft.com/office/drawing/2014/main" id="{A3C4BEE6-72B6-136F-600D-7A53316A0F75}"/>
              </a:ext>
            </a:extLst>
          </p:cNvPr>
          <p:cNvGrpSpPr/>
          <p:nvPr/>
        </p:nvGrpSpPr>
        <p:grpSpPr>
          <a:xfrm>
            <a:off x="3011886" y="3728012"/>
            <a:ext cx="1869291" cy="2331415"/>
            <a:chOff x="484289" y="1039091"/>
            <a:chExt cx="1843275" cy="2372371"/>
          </a:xfrm>
        </p:grpSpPr>
        <p:grpSp>
          <p:nvGrpSpPr>
            <p:cNvPr id="120" name="Skupina 119">
              <a:extLst>
                <a:ext uri="{FF2B5EF4-FFF2-40B4-BE49-F238E27FC236}">
                  <a16:creationId xmlns:a16="http://schemas.microsoft.com/office/drawing/2014/main" id="{FE8B38ED-2FBB-241C-73AE-4E171E1D92FF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37" name="Obdélník 136">
                <a:extLst>
                  <a:ext uri="{FF2B5EF4-FFF2-40B4-BE49-F238E27FC236}">
                    <a16:creationId xmlns:a16="http://schemas.microsoft.com/office/drawing/2014/main" id="{689BB72B-20D8-5C68-C7C5-1EBD187648D2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38" name="Rectangle 203">
                <a:extLst>
                  <a:ext uri="{FF2B5EF4-FFF2-40B4-BE49-F238E27FC236}">
                    <a16:creationId xmlns:a16="http://schemas.microsoft.com/office/drawing/2014/main" id="{DF6CDFEE-B184-E77A-EBF3-ABE30B85F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31" name="Line 204">
              <a:extLst>
                <a:ext uri="{FF2B5EF4-FFF2-40B4-BE49-F238E27FC236}">
                  <a16:creationId xmlns:a16="http://schemas.microsoft.com/office/drawing/2014/main" id="{8D68AEE7-1F38-AB81-B4C2-558699B95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3" name="Line 204">
              <a:extLst>
                <a:ext uri="{FF2B5EF4-FFF2-40B4-BE49-F238E27FC236}">
                  <a16:creationId xmlns:a16="http://schemas.microsoft.com/office/drawing/2014/main" id="{A2412705-BB23-F3CC-5CCF-DCF0C5829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4" name="Line 204">
              <a:extLst>
                <a:ext uri="{FF2B5EF4-FFF2-40B4-BE49-F238E27FC236}">
                  <a16:creationId xmlns:a16="http://schemas.microsoft.com/office/drawing/2014/main" id="{635BD7AE-8F10-CC57-ED17-662A8984C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5" name="Line 204">
              <a:extLst>
                <a:ext uri="{FF2B5EF4-FFF2-40B4-BE49-F238E27FC236}">
                  <a16:creationId xmlns:a16="http://schemas.microsoft.com/office/drawing/2014/main" id="{07FF4FD4-E65A-60DA-2D82-D257870E6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6" name="Rectangle 210">
              <a:extLst>
                <a:ext uri="{FF2B5EF4-FFF2-40B4-BE49-F238E27FC236}">
                  <a16:creationId xmlns:a16="http://schemas.microsoft.com/office/drawing/2014/main" id="{8C60F986-FC59-5415-F9B8-0B219DCAB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1208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Local energy distribution network s (CR)</a:t>
              </a:r>
            </a:p>
          </p:txBody>
        </p:sp>
      </p:grpSp>
      <p:sp>
        <p:nvSpPr>
          <p:cNvPr id="139" name="Rectangle 210">
            <a:extLst>
              <a:ext uri="{FF2B5EF4-FFF2-40B4-BE49-F238E27FC236}">
                <a16:creationId xmlns:a16="http://schemas.microsoft.com/office/drawing/2014/main" id="{3341FD89-7E3A-D5B0-8D6C-261A16F13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517" y="4517692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LUMEN DISTRIBUCE s.r.o.</a:t>
            </a:r>
          </a:p>
        </p:txBody>
      </p:sp>
      <p:sp>
        <p:nvSpPr>
          <p:cNvPr id="140" name="Rectangle 210">
            <a:extLst>
              <a:ext uri="{FF2B5EF4-FFF2-40B4-BE49-F238E27FC236}">
                <a16:creationId xmlns:a16="http://schemas.microsoft.com/office/drawing/2014/main" id="{0B7FCB0B-E7D0-F817-9746-FB952903C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868" y="5142837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Sale of  33% stake to E.ON Trend and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Potyla</a:t>
            </a:r>
            <a:endParaRPr lang="en-US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141" name="Picture 3">
            <a:extLst>
              <a:ext uri="{FF2B5EF4-FFF2-40B4-BE49-F238E27FC236}">
                <a16:creationId xmlns:a16="http://schemas.microsoft.com/office/drawing/2014/main" id="{38561D15-7905-8B99-75FC-5B49BFDE29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35630" y="4185470"/>
            <a:ext cx="1003532" cy="171238"/>
          </a:xfrm>
          <a:prstGeom prst="rect">
            <a:avLst/>
          </a:prstGeom>
        </p:spPr>
      </p:pic>
      <p:pic>
        <p:nvPicPr>
          <p:cNvPr id="142" name="Obrázek 28">
            <a:extLst>
              <a:ext uri="{FF2B5EF4-FFF2-40B4-BE49-F238E27FC236}">
                <a16:creationId xmlns:a16="http://schemas.microsoft.com/office/drawing/2014/main" id="{97854355-FF86-6D3A-DD7F-9B27E3F950BB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127" y="5606258"/>
            <a:ext cx="651984" cy="2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6" name="Skupina 155">
            <a:extLst>
              <a:ext uri="{FF2B5EF4-FFF2-40B4-BE49-F238E27FC236}">
                <a16:creationId xmlns:a16="http://schemas.microsoft.com/office/drawing/2014/main" id="{0EB71547-44BE-969C-772C-AD0932941048}"/>
              </a:ext>
            </a:extLst>
          </p:cNvPr>
          <p:cNvGrpSpPr/>
          <p:nvPr/>
        </p:nvGrpSpPr>
        <p:grpSpPr>
          <a:xfrm>
            <a:off x="5297661" y="3723062"/>
            <a:ext cx="1869291" cy="2331415"/>
            <a:chOff x="484289" y="1039091"/>
            <a:chExt cx="1843275" cy="2372371"/>
          </a:xfrm>
        </p:grpSpPr>
        <p:grpSp>
          <p:nvGrpSpPr>
            <p:cNvPr id="157" name="Skupina 156">
              <a:extLst>
                <a:ext uri="{FF2B5EF4-FFF2-40B4-BE49-F238E27FC236}">
                  <a16:creationId xmlns:a16="http://schemas.microsoft.com/office/drawing/2014/main" id="{CD062FA4-A9F7-3104-AE83-7B2DF50CFCF0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63" name="Obdélník 162">
                <a:extLst>
                  <a:ext uri="{FF2B5EF4-FFF2-40B4-BE49-F238E27FC236}">
                    <a16:creationId xmlns:a16="http://schemas.microsoft.com/office/drawing/2014/main" id="{B3AE77C1-9788-4281-BB26-519DF49D915E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64" name="Rectangle 203">
                <a:extLst>
                  <a:ext uri="{FF2B5EF4-FFF2-40B4-BE49-F238E27FC236}">
                    <a16:creationId xmlns:a16="http://schemas.microsoft.com/office/drawing/2014/main" id="{6FEF0B19-38C6-9FD3-2743-834BD89FD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58" name="Line 204">
              <a:extLst>
                <a:ext uri="{FF2B5EF4-FFF2-40B4-BE49-F238E27FC236}">
                  <a16:creationId xmlns:a16="http://schemas.microsoft.com/office/drawing/2014/main" id="{90D41FC1-2F7C-69DE-E72B-36B040849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59" name="Line 204">
              <a:extLst>
                <a:ext uri="{FF2B5EF4-FFF2-40B4-BE49-F238E27FC236}">
                  <a16:creationId xmlns:a16="http://schemas.microsoft.com/office/drawing/2014/main" id="{41087644-6D51-5893-4689-2A5E92B62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0" name="Line 204">
              <a:extLst>
                <a:ext uri="{FF2B5EF4-FFF2-40B4-BE49-F238E27FC236}">
                  <a16:creationId xmlns:a16="http://schemas.microsoft.com/office/drawing/2014/main" id="{B482D535-C7CB-FA0A-8BED-C533A9505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1" name="Line 204">
              <a:extLst>
                <a:ext uri="{FF2B5EF4-FFF2-40B4-BE49-F238E27FC236}">
                  <a16:creationId xmlns:a16="http://schemas.microsoft.com/office/drawing/2014/main" id="{743FCB53-7B89-76F7-89CF-DD59D4ACD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2" name="Rectangle 210">
              <a:extLst>
                <a:ext uri="{FF2B5EF4-FFF2-40B4-BE49-F238E27FC236}">
                  <a16:creationId xmlns:a16="http://schemas.microsoft.com/office/drawing/2014/main" id="{A2C4DF42-56D3-0FA5-1D63-240F96518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5313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 estate refinancing</a:t>
              </a:r>
            </a:p>
          </p:txBody>
        </p:sp>
      </p:grpSp>
      <p:sp>
        <p:nvSpPr>
          <p:cNvPr id="165" name="Rectangle 210">
            <a:extLst>
              <a:ext uri="{FF2B5EF4-FFF2-40B4-BE49-F238E27FC236}">
                <a16:creationId xmlns:a16="http://schemas.microsoft.com/office/drawing/2014/main" id="{968AA922-DEFD-40F0-ED1E-2C633239C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92" y="4512742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D+D Park Pardubice, a.s.</a:t>
            </a:r>
          </a:p>
        </p:txBody>
      </p:sp>
      <p:sp>
        <p:nvSpPr>
          <p:cNvPr id="166" name="Rectangle 210">
            <a:extLst>
              <a:ext uri="{FF2B5EF4-FFF2-40B4-BE49-F238E27FC236}">
                <a16:creationId xmlns:a16="http://schemas.microsoft.com/office/drawing/2014/main" id="{CCBBF03F-46C3-483D-C8EE-19EC2E98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195" y="5137887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Logistics  facility</a:t>
            </a: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Zelená Louka Pardubice</a:t>
            </a:r>
          </a:p>
        </p:txBody>
      </p:sp>
      <p:pic>
        <p:nvPicPr>
          <p:cNvPr id="167" name="Obrázek 166" descr="C:\Users\Michal Černý\AppData\Local\Microsoft\Windows\INetCache\Content.Word\ddgroup.jpg">
            <a:extLst>
              <a:ext uri="{FF2B5EF4-FFF2-40B4-BE49-F238E27FC236}">
                <a16:creationId xmlns:a16="http://schemas.microsoft.com/office/drawing/2014/main" id="{E68EA537-CB8B-643B-15D8-18B0651A1F5F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750" y="4115165"/>
            <a:ext cx="539609" cy="32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Picture 9" descr="Oberbank Logo">
            <a:hlinkClick r:id="rId18"/>
            <a:extLst>
              <a:ext uri="{FF2B5EF4-FFF2-40B4-BE49-F238E27FC236}">
                <a16:creationId xmlns:a16="http://schemas.microsoft.com/office/drawing/2014/main" id="{802AC639-71E9-8BA9-2D93-3188E626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155" y="5619317"/>
            <a:ext cx="796033" cy="2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" name="Skupina 168">
            <a:extLst>
              <a:ext uri="{FF2B5EF4-FFF2-40B4-BE49-F238E27FC236}">
                <a16:creationId xmlns:a16="http://schemas.microsoft.com/office/drawing/2014/main" id="{E4EE3452-8838-6D5A-3EB1-E8A76677CD98}"/>
              </a:ext>
            </a:extLst>
          </p:cNvPr>
          <p:cNvGrpSpPr/>
          <p:nvPr/>
        </p:nvGrpSpPr>
        <p:grpSpPr>
          <a:xfrm>
            <a:off x="7517074" y="3714564"/>
            <a:ext cx="1869291" cy="2331415"/>
            <a:chOff x="484289" y="1039091"/>
            <a:chExt cx="1843275" cy="2372371"/>
          </a:xfrm>
        </p:grpSpPr>
        <p:grpSp>
          <p:nvGrpSpPr>
            <p:cNvPr id="170" name="Skupina 169">
              <a:extLst>
                <a:ext uri="{FF2B5EF4-FFF2-40B4-BE49-F238E27FC236}">
                  <a16:creationId xmlns:a16="http://schemas.microsoft.com/office/drawing/2014/main" id="{2D52BDF9-6A40-2BF7-6384-95F276374CAB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76" name="Obdélník 175">
                <a:extLst>
                  <a:ext uri="{FF2B5EF4-FFF2-40B4-BE49-F238E27FC236}">
                    <a16:creationId xmlns:a16="http://schemas.microsoft.com/office/drawing/2014/main" id="{E857A0D9-C7F3-33F1-325C-C6BEF60CD399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77" name="Rectangle 203">
                <a:extLst>
                  <a:ext uri="{FF2B5EF4-FFF2-40B4-BE49-F238E27FC236}">
                    <a16:creationId xmlns:a16="http://schemas.microsoft.com/office/drawing/2014/main" id="{FF5D919F-705C-0FFB-17DF-F8B8E6323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71" name="Line 204">
              <a:extLst>
                <a:ext uri="{FF2B5EF4-FFF2-40B4-BE49-F238E27FC236}">
                  <a16:creationId xmlns:a16="http://schemas.microsoft.com/office/drawing/2014/main" id="{796EDEBC-CEE8-F55F-C394-69F1C086A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2" name="Line 204">
              <a:extLst>
                <a:ext uri="{FF2B5EF4-FFF2-40B4-BE49-F238E27FC236}">
                  <a16:creationId xmlns:a16="http://schemas.microsoft.com/office/drawing/2014/main" id="{3B13A4C7-E5CA-C486-EC5B-9E61E809B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3" name="Line 204">
              <a:extLst>
                <a:ext uri="{FF2B5EF4-FFF2-40B4-BE49-F238E27FC236}">
                  <a16:creationId xmlns:a16="http://schemas.microsoft.com/office/drawing/2014/main" id="{CE62C984-CF1E-0492-FDAE-152ADCBBF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38906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4" name="Line 204">
              <a:extLst>
                <a:ext uri="{FF2B5EF4-FFF2-40B4-BE49-F238E27FC236}">
                  <a16:creationId xmlns:a16="http://schemas.microsoft.com/office/drawing/2014/main" id="{231A5588-EE96-7982-6705-0B2BAE6B6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6738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5" name="Rectangle 210">
              <a:extLst>
                <a:ext uri="{FF2B5EF4-FFF2-40B4-BE49-F238E27FC236}">
                  <a16:creationId xmlns:a16="http://schemas.microsoft.com/office/drawing/2014/main" id="{FE28D363-CACB-A5D4-3814-112FA8A69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32607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Electricity and Gas Trader SK</a:t>
              </a:r>
            </a:p>
          </p:txBody>
        </p:sp>
      </p:grpSp>
      <p:sp>
        <p:nvSpPr>
          <p:cNvPr id="178" name="Rectangle 210">
            <a:extLst>
              <a:ext uri="{FF2B5EF4-FFF2-40B4-BE49-F238E27FC236}">
                <a16:creationId xmlns:a16="http://schemas.microsoft.com/office/drawing/2014/main" id="{C69514B1-E2F4-37D8-AC8A-67C0BC4B5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705" y="4504244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MAGNA EA</a:t>
            </a:r>
          </a:p>
        </p:txBody>
      </p:sp>
      <p:sp>
        <p:nvSpPr>
          <p:cNvPr id="179" name="Rectangle 210">
            <a:extLst>
              <a:ext uri="{FF2B5EF4-FFF2-40B4-BE49-F238E27FC236}">
                <a16:creationId xmlns:a16="http://schemas.microsoft.com/office/drawing/2014/main" id="{A5D14906-9D8A-A4CA-BAA6-540FD513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608" y="5082321"/>
            <a:ext cx="1795471" cy="404567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Support in a potential strategic partnership the German Gas distributor VNG</a:t>
            </a:r>
          </a:p>
        </p:txBody>
      </p:sp>
      <p:pic>
        <p:nvPicPr>
          <p:cNvPr id="182" name="Picture 2">
            <a:extLst>
              <a:ext uri="{FF2B5EF4-FFF2-40B4-BE49-F238E27FC236}">
                <a16:creationId xmlns:a16="http://schemas.microsoft.com/office/drawing/2014/main" id="{4E38608A-1CF5-DF80-B22B-69FABFDA8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568" y="4134981"/>
            <a:ext cx="673828" cy="1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2">
            <a:extLst>
              <a:ext uri="{FF2B5EF4-FFF2-40B4-BE49-F238E27FC236}">
                <a16:creationId xmlns:a16="http://schemas.microsoft.com/office/drawing/2014/main" id="{8FEE5C01-4D2C-D4B6-D8B8-6C0A27EF4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624" y="5609685"/>
            <a:ext cx="601878" cy="24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4" name="Skupina 183">
            <a:extLst>
              <a:ext uri="{FF2B5EF4-FFF2-40B4-BE49-F238E27FC236}">
                <a16:creationId xmlns:a16="http://schemas.microsoft.com/office/drawing/2014/main" id="{CC1436B0-4A56-1FCF-E000-A9A1881DD373}"/>
              </a:ext>
            </a:extLst>
          </p:cNvPr>
          <p:cNvGrpSpPr/>
          <p:nvPr/>
        </p:nvGrpSpPr>
        <p:grpSpPr>
          <a:xfrm>
            <a:off x="9739600" y="3716338"/>
            <a:ext cx="1869291" cy="2331415"/>
            <a:chOff x="484289" y="1039091"/>
            <a:chExt cx="1843275" cy="2372371"/>
          </a:xfrm>
        </p:grpSpPr>
        <p:grpSp>
          <p:nvGrpSpPr>
            <p:cNvPr id="185" name="Skupina 184">
              <a:extLst>
                <a:ext uri="{FF2B5EF4-FFF2-40B4-BE49-F238E27FC236}">
                  <a16:creationId xmlns:a16="http://schemas.microsoft.com/office/drawing/2014/main" id="{E719FCB1-6CE0-7B6A-7D1F-6D6DE0AEAD61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91" name="Obdélník 190">
                <a:extLst>
                  <a:ext uri="{FF2B5EF4-FFF2-40B4-BE49-F238E27FC236}">
                    <a16:creationId xmlns:a16="http://schemas.microsoft.com/office/drawing/2014/main" id="{3F3F4865-643C-49CB-C2BE-17B0F1636059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320" name="Rectangle 203">
                <a:extLst>
                  <a:ext uri="{FF2B5EF4-FFF2-40B4-BE49-F238E27FC236}">
                    <a16:creationId xmlns:a16="http://schemas.microsoft.com/office/drawing/2014/main" id="{1A313C51-BA45-BE34-AB61-5F9596438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86" name="Line 204">
              <a:extLst>
                <a:ext uri="{FF2B5EF4-FFF2-40B4-BE49-F238E27FC236}">
                  <a16:creationId xmlns:a16="http://schemas.microsoft.com/office/drawing/2014/main" id="{EB0BF594-77AA-6DD8-1FFB-FC30D1049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7" name="Line 204">
              <a:extLst>
                <a:ext uri="{FF2B5EF4-FFF2-40B4-BE49-F238E27FC236}">
                  <a16:creationId xmlns:a16="http://schemas.microsoft.com/office/drawing/2014/main" id="{8530C5DB-17AA-D796-E6E2-47395F021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8" name="Line 204">
              <a:extLst>
                <a:ext uri="{FF2B5EF4-FFF2-40B4-BE49-F238E27FC236}">
                  <a16:creationId xmlns:a16="http://schemas.microsoft.com/office/drawing/2014/main" id="{D93076C0-89CA-13D8-7368-0DECA5D12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9" name="Line 204">
              <a:extLst>
                <a:ext uri="{FF2B5EF4-FFF2-40B4-BE49-F238E27FC236}">
                  <a16:creationId xmlns:a16="http://schemas.microsoft.com/office/drawing/2014/main" id="{57BAECCF-AD36-4E2A-6C88-8C86D83DD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0" name="Rectangle 210">
              <a:extLst>
                <a:ext uri="{FF2B5EF4-FFF2-40B4-BE49-F238E27FC236}">
                  <a16:creationId xmlns:a16="http://schemas.microsoft.com/office/drawing/2014/main" id="{B09CC5CC-C332-6EDF-639E-651C89C9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9839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Chemical and petrochemical engineering and design</a:t>
              </a:r>
            </a:p>
          </p:txBody>
        </p:sp>
      </p:grpSp>
      <p:sp>
        <p:nvSpPr>
          <p:cNvPr id="321" name="Rectangle 210">
            <a:extLst>
              <a:ext uri="{FF2B5EF4-FFF2-40B4-BE49-F238E27FC236}">
                <a16:creationId xmlns:a16="http://schemas.microsoft.com/office/drawing/2014/main" id="{E5019A4C-7854-E120-811D-3E83D5776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1231" y="4506018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PENTO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spol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. s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r.o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.</a:t>
            </a:r>
          </a:p>
        </p:txBody>
      </p:sp>
      <p:sp>
        <p:nvSpPr>
          <p:cNvPr id="322" name="Rectangle 210">
            <a:extLst>
              <a:ext uri="{FF2B5EF4-FFF2-40B4-BE49-F238E27FC236}">
                <a16:creationId xmlns:a16="http://schemas.microsoft.com/office/drawing/2014/main" id="{BE9AECA3-7F39-5A4B-1626-0F3083EB8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134" y="5131163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Spin-off of several non-core business units</a:t>
            </a:r>
          </a:p>
        </p:txBody>
      </p:sp>
      <p:pic>
        <p:nvPicPr>
          <p:cNvPr id="325" name="Picture 2" descr="http://hnec.cz/obr/partneri/1135_partner.png">
            <a:extLst>
              <a:ext uri="{FF2B5EF4-FFF2-40B4-BE49-F238E27FC236}">
                <a16:creationId xmlns:a16="http://schemas.microsoft.com/office/drawing/2014/main" id="{D6086AD1-55BC-EEFE-AFDD-F95D9F56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98" b="22677"/>
          <a:stretch>
            <a:fillRect/>
          </a:stretch>
        </p:blipFill>
        <p:spPr bwMode="auto">
          <a:xfrm>
            <a:off x="10105258" y="4103420"/>
            <a:ext cx="1070155" cy="25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09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550911-E1A8-4123-9395-E252C4EB5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406B3-3001-4051-CCF0-3C0AB2DD0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3FFF3C14-77B3-290C-4C85-3FBABDC18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80" name="Skupina 79">
            <a:extLst>
              <a:ext uri="{FF2B5EF4-FFF2-40B4-BE49-F238E27FC236}">
                <a16:creationId xmlns:a16="http://schemas.microsoft.com/office/drawing/2014/main" id="{95948CCF-4C6C-C79B-85D0-CA8517B4E5F9}"/>
              </a:ext>
            </a:extLst>
          </p:cNvPr>
          <p:cNvGrpSpPr/>
          <p:nvPr/>
        </p:nvGrpSpPr>
        <p:grpSpPr>
          <a:xfrm>
            <a:off x="756665" y="1014833"/>
            <a:ext cx="1869291" cy="2331415"/>
            <a:chOff x="484289" y="1039091"/>
            <a:chExt cx="1843275" cy="2372371"/>
          </a:xfrm>
        </p:grpSpPr>
        <p:grpSp>
          <p:nvGrpSpPr>
            <p:cNvPr id="81" name="Skupina 80">
              <a:extLst>
                <a:ext uri="{FF2B5EF4-FFF2-40B4-BE49-F238E27FC236}">
                  <a16:creationId xmlns:a16="http://schemas.microsoft.com/office/drawing/2014/main" id="{182E0372-7BC0-D1E5-BE36-5C22439CB20D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87" name="Obdélník 86">
                <a:extLst>
                  <a:ext uri="{FF2B5EF4-FFF2-40B4-BE49-F238E27FC236}">
                    <a16:creationId xmlns:a16="http://schemas.microsoft.com/office/drawing/2014/main" id="{FB951F3B-BFF4-DE85-CED3-E86C9762F71D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88" name="Rectangle 203">
                <a:extLst>
                  <a:ext uri="{FF2B5EF4-FFF2-40B4-BE49-F238E27FC236}">
                    <a16:creationId xmlns:a16="http://schemas.microsoft.com/office/drawing/2014/main" id="{C684665A-797E-5A8E-B15E-42CF8564A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2" name="Line 204">
              <a:extLst>
                <a:ext uri="{FF2B5EF4-FFF2-40B4-BE49-F238E27FC236}">
                  <a16:creationId xmlns:a16="http://schemas.microsoft.com/office/drawing/2014/main" id="{852F5C68-9047-8CDA-6B01-170711FC3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3" name="Line 204">
              <a:extLst>
                <a:ext uri="{FF2B5EF4-FFF2-40B4-BE49-F238E27FC236}">
                  <a16:creationId xmlns:a16="http://schemas.microsoft.com/office/drawing/2014/main" id="{3084BC8C-AE90-BF0C-DA42-7B314C7F2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4" name="Line 204">
              <a:extLst>
                <a:ext uri="{FF2B5EF4-FFF2-40B4-BE49-F238E27FC236}">
                  <a16:creationId xmlns:a16="http://schemas.microsoft.com/office/drawing/2014/main" id="{7A162B35-7437-56F3-61D5-66D1A5408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043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6" name="Rectangle 210">
              <a:extLst>
                <a:ext uri="{FF2B5EF4-FFF2-40B4-BE49-F238E27FC236}">
                  <a16:creationId xmlns:a16="http://schemas.microsoft.com/office/drawing/2014/main" id="{41F0F0E5-AFF7-DA45-489A-E3894B463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09839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Electronic Alarms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and security devices</a:t>
              </a:r>
            </a:p>
          </p:txBody>
        </p:sp>
        <p:sp>
          <p:nvSpPr>
            <p:cNvPr id="3" name="Rectangle 210">
              <a:extLst>
                <a:ext uri="{FF2B5EF4-FFF2-40B4-BE49-F238E27FC236}">
                  <a16:creationId xmlns:a16="http://schemas.microsoft.com/office/drawing/2014/main" id="{1BCE805F-66F7-66E9-6EBF-14FBEFD14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384" y="2485416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Several acquisitions of central security operators</a:t>
              </a:r>
            </a:p>
          </p:txBody>
        </p:sp>
        <p:sp>
          <p:nvSpPr>
            <p:cNvPr id="16" name="Line 204">
              <a:extLst>
                <a:ext uri="{FF2B5EF4-FFF2-40B4-BE49-F238E27FC236}">
                  <a16:creationId xmlns:a16="http://schemas.microsoft.com/office/drawing/2014/main" id="{A6E2A6ED-6C45-F26A-5912-A9C3F1F42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746" y="281444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89" name="Rectangle 210">
            <a:extLst>
              <a:ext uri="{FF2B5EF4-FFF2-40B4-BE49-F238E27FC236}">
                <a16:creationId xmlns:a16="http://schemas.microsoft.com/office/drawing/2014/main" id="{1930D25F-F0D8-C350-0E47-36B0CD3A7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96" y="1791067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Jablotron</a:t>
            </a:r>
            <a:endParaRPr lang="en-US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3D728B4C-A5F1-2F67-0F9B-09F2957C490F}"/>
              </a:ext>
            </a:extLst>
          </p:cNvPr>
          <p:cNvGrpSpPr/>
          <p:nvPr/>
        </p:nvGrpSpPr>
        <p:grpSpPr>
          <a:xfrm>
            <a:off x="5258507" y="1035657"/>
            <a:ext cx="1869291" cy="2331415"/>
            <a:chOff x="484289" y="1039091"/>
            <a:chExt cx="1843275" cy="2372371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F4C96F83-841B-97E3-CD76-8E30BA180AD6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4288FFD7-6C29-B342-B427-B1EB171F1C9D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40" name="Rectangle 203">
                <a:extLst>
                  <a:ext uri="{FF2B5EF4-FFF2-40B4-BE49-F238E27FC236}">
                    <a16:creationId xmlns:a16="http://schemas.microsoft.com/office/drawing/2014/main" id="{392A5966-E7B4-A283-FC5B-03DCB9D95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4" name="Line 204">
              <a:extLst>
                <a:ext uri="{FF2B5EF4-FFF2-40B4-BE49-F238E27FC236}">
                  <a16:creationId xmlns:a16="http://schemas.microsoft.com/office/drawing/2014/main" id="{F3EE8DA0-7DBD-2C08-35EA-6AF24AF85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5" name="Line 204">
              <a:extLst>
                <a:ext uri="{FF2B5EF4-FFF2-40B4-BE49-F238E27FC236}">
                  <a16:creationId xmlns:a16="http://schemas.microsoft.com/office/drawing/2014/main" id="{00FC1E71-2D45-E383-B108-7B8B6EE9B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4700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6" name="Line 204">
              <a:extLst>
                <a:ext uri="{FF2B5EF4-FFF2-40B4-BE49-F238E27FC236}">
                  <a16:creationId xmlns:a16="http://schemas.microsoft.com/office/drawing/2014/main" id="{82B961B6-39BB-C53E-95C2-C39107C86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2" y="242327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7" name="Line 204">
              <a:extLst>
                <a:ext uri="{FF2B5EF4-FFF2-40B4-BE49-F238E27FC236}">
                  <a16:creationId xmlns:a16="http://schemas.microsoft.com/office/drawing/2014/main" id="{4EE436F8-D711-1A06-B95E-A1505BBCB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4685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8" name="Rectangle 210">
              <a:extLst>
                <a:ext uri="{FF2B5EF4-FFF2-40B4-BE49-F238E27FC236}">
                  <a16:creationId xmlns:a16="http://schemas.microsoft.com/office/drawing/2014/main" id="{28491361-F7C8-0CFF-109A-48449470A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84710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Petrochemical products trading and petrol distribution,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hotels</a:t>
              </a:r>
            </a:p>
          </p:txBody>
        </p:sp>
      </p:grpSp>
      <p:sp>
        <p:nvSpPr>
          <p:cNvPr id="41" name="Rectangle 210">
            <a:extLst>
              <a:ext uri="{FF2B5EF4-FFF2-40B4-BE49-F238E27FC236}">
                <a16:creationId xmlns:a16="http://schemas.microsoft.com/office/drawing/2014/main" id="{4F7507D4-A6DD-5254-D359-F735B0404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041" y="2463929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Balance sheet restructuring and refinancing</a:t>
            </a:r>
          </a:p>
        </p:txBody>
      </p:sp>
      <p:sp>
        <p:nvSpPr>
          <p:cNvPr id="45" name="Rectangle 210">
            <a:extLst>
              <a:ext uri="{FF2B5EF4-FFF2-40B4-BE49-F238E27FC236}">
                <a16:creationId xmlns:a16="http://schemas.microsoft.com/office/drawing/2014/main" id="{30C166B7-0F3C-BCB9-471F-585F2B319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316" y="1797899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Vendys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, s.r.o.</a:t>
            </a:r>
          </a:p>
        </p:txBody>
      </p: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9F9D3BDF-74B8-55A0-AB14-506F4F340D51}"/>
              </a:ext>
            </a:extLst>
          </p:cNvPr>
          <p:cNvGrpSpPr/>
          <p:nvPr/>
        </p:nvGrpSpPr>
        <p:grpSpPr>
          <a:xfrm>
            <a:off x="7460030" y="1041641"/>
            <a:ext cx="1869290" cy="2331415"/>
            <a:chOff x="484288" y="1039091"/>
            <a:chExt cx="1843274" cy="2372371"/>
          </a:xfrm>
        </p:grpSpPr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3612D130-779B-4805-B132-CC04CA8D738C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9E65D5C1-8BD0-3CCB-B7F2-FD733871A067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57" name="Rectangle 210">
                <a:extLst>
                  <a:ext uri="{FF2B5EF4-FFF2-40B4-BE49-F238E27FC236}">
                    <a16:creationId xmlns:a16="http://schemas.microsoft.com/office/drawing/2014/main" id="{466EB2C5-568E-6692-9CC5-239D607AE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it-IT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LUMEN DISTRIBUČNÍ, s.r.o.</a:t>
                </a:r>
              </a:p>
            </p:txBody>
          </p:sp>
          <p:sp>
            <p:nvSpPr>
              <p:cNvPr id="58" name="Rectangle 203">
                <a:extLst>
                  <a:ext uri="{FF2B5EF4-FFF2-40B4-BE49-F238E27FC236}">
                    <a16:creationId xmlns:a16="http://schemas.microsoft.com/office/drawing/2014/main" id="{B6B12E29-87FE-5E1B-3450-7093920D3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51" name="Line 204">
              <a:extLst>
                <a:ext uri="{FF2B5EF4-FFF2-40B4-BE49-F238E27FC236}">
                  <a16:creationId xmlns:a16="http://schemas.microsoft.com/office/drawing/2014/main" id="{63FEE76C-DEBD-D9BE-1BCE-A8C5710B3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2" name="Line 204">
              <a:extLst>
                <a:ext uri="{FF2B5EF4-FFF2-40B4-BE49-F238E27FC236}">
                  <a16:creationId xmlns:a16="http://schemas.microsoft.com/office/drawing/2014/main" id="{84D55B32-EF8F-8816-B93A-9F1FE493C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3" name="Line 204">
              <a:extLst>
                <a:ext uri="{FF2B5EF4-FFF2-40B4-BE49-F238E27FC236}">
                  <a16:creationId xmlns:a16="http://schemas.microsoft.com/office/drawing/2014/main" id="{2F19ED33-C4CF-4431-ED8E-9F9FDFB59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972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5" name="Rectangle 210">
              <a:extLst>
                <a:ext uri="{FF2B5EF4-FFF2-40B4-BE49-F238E27FC236}">
                  <a16:creationId xmlns:a16="http://schemas.microsoft.com/office/drawing/2014/main" id="{04D962E7-0F9C-826F-4AAA-EE2D092E8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609" y="270278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from CTP</a:t>
              </a:r>
            </a:p>
          </p:txBody>
        </p:sp>
      </p:grpSp>
      <p:sp>
        <p:nvSpPr>
          <p:cNvPr id="59" name="Line 204">
            <a:extLst>
              <a:ext uri="{FF2B5EF4-FFF2-40B4-BE49-F238E27FC236}">
                <a16:creationId xmlns:a16="http://schemas.microsoft.com/office/drawing/2014/main" id="{5EAD1D0C-D9AB-2B97-61DC-12453E073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2031" y="2939392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7" name="Obrázek 26" descr="logo-jablotron-nove.jpg">
            <a:extLst>
              <a:ext uri="{FF2B5EF4-FFF2-40B4-BE49-F238E27FC236}">
                <a16:creationId xmlns:a16="http://schemas.microsoft.com/office/drawing/2014/main" id="{AB8FB4AA-0CC7-272A-90D4-C27BC6E00F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327" y="1437335"/>
            <a:ext cx="1000044" cy="190826"/>
          </a:xfrm>
          <a:prstGeom prst="rect">
            <a:avLst/>
          </a:prstGeom>
        </p:spPr>
      </p:pic>
      <p:grpSp>
        <p:nvGrpSpPr>
          <p:cNvPr id="109" name="Skupina 108">
            <a:extLst>
              <a:ext uri="{FF2B5EF4-FFF2-40B4-BE49-F238E27FC236}">
                <a16:creationId xmlns:a16="http://schemas.microsoft.com/office/drawing/2014/main" id="{08E0C908-0628-40DF-F9E5-D56802211EA1}"/>
              </a:ext>
            </a:extLst>
          </p:cNvPr>
          <p:cNvGrpSpPr/>
          <p:nvPr/>
        </p:nvGrpSpPr>
        <p:grpSpPr>
          <a:xfrm>
            <a:off x="756665" y="3728012"/>
            <a:ext cx="1869291" cy="2331415"/>
            <a:chOff x="484289" y="1039091"/>
            <a:chExt cx="1843275" cy="2372371"/>
          </a:xfrm>
        </p:grpSpPr>
        <p:grpSp>
          <p:nvGrpSpPr>
            <p:cNvPr id="120" name="Skupina 119">
              <a:extLst>
                <a:ext uri="{FF2B5EF4-FFF2-40B4-BE49-F238E27FC236}">
                  <a16:creationId xmlns:a16="http://schemas.microsoft.com/office/drawing/2014/main" id="{B3E1A81F-0ED8-11FB-3E38-96BAAEF00F87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37" name="Obdélník 136">
                <a:extLst>
                  <a:ext uri="{FF2B5EF4-FFF2-40B4-BE49-F238E27FC236}">
                    <a16:creationId xmlns:a16="http://schemas.microsoft.com/office/drawing/2014/main" id="{A6136195-6C71-7D42-5E7A-E2362068B72D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38" name="Rectangle 203">
                <a:extLst>
                  <a:ext uri="{FF2B5EF4-FFF2-40B4-BE49-F238E27FC236}">
                    <a16:creationId xmlns:a16="http://schemas.microsoft.com/office/drawing/2014/main" id="{381E80C5-4619-65A5-69B5-518055EC1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31" name="Line 204">
              <a:extLst>
                <a:ext uri="{FF2B5EF4-FFF2-40B4-BE49-F238E27FC236}">
                  <a16:creationId xmlns:a16="http://schemas.microsoft.com/office/drawing/2014/main" id="{9ACAA6DA-2469-F17F-43C0-2944EC07D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3" name="Line 204">
              <a:extLst>
                <a:ext uri="{FF2B5EF4-FFF2-40B4-BE49-F238E27FC236}">
                  <a16:creationId xmlns:a16="http://schemas.microsoft.com/office/drawing/2014/main" id="{B1069087-366C-4160-79E0-6548CE09F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186912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4" name="Line 204">
              <a:extLst>
                <a:ext uri="{FF2B5EF4-FFF2-40B4-BE49-F238E27FC236}">
                  <a16:creationId xmlns:a16="http://schemas.microsoft.com/office/drawing/2014/main" id="{D3ECA7B2-79F2-F4BF-0924-A6C9384CA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673" y="232064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5" name="Line 204">
              <a:extLst>
                <a:ext uri="{FF2B5EF4-FFF2-40B4-BE49-F238E27FC236}">
                  <a16:creationId xmlns:a16="http://schemas.microsoft.com/office/drawing/2014/main" id="{515AE18A-9B41-D556-5C62-5A17C6F45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6513" y="293222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139" name="Rectangle 210">
            <a:extLst>
              <a:ext uri="{FF2B5EF4-FFF2-40B4-BE49-F238E27FC236}">
                <a16:creationId xmlns:a16="http://schemas.microsoft.com/office/drawing/2014/main" id="{C2A1A6EC-89F7-772B-5E62-5AF8072D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96" y="4631983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Prime  restaurants and catering services</a:t>
            </a:r>
          </a:p>
        </p:txBody>
      </p:sp>
      <p:grpSp>
        <p:nvGrpSpPr>
          <p:cNvPr id="156" name="Skupina 155">
            <a:extLst>
              <a:ext uri="{FF2B5EF4-FFF2-40B4-BE49-F238E27FC236}">
                <a16:creationId xmlns:a16="http://schemas.microsoft.com/office/drawing/2014/main" id="{0DBBAE73-5269-AAB7-81DC-DC21C8DAECBC}"/>
              </a:ext>
            </a:extLst>
          </p:cNvPr>
          <p:cNvGrpSpPr/>
          <p:nvPr/>
        </p:nvGrpSpPr>
        <p:grpSpPr>
          <a:xfrm>
            <a:off x="3011886" y="1029112"/>
            <a:ext cx="1869291" cy="2331415"/>
            <a:chOff x="484289" y="1039091"/>
            <a:chExt cx="1843275" cy="2372371"/>
          </a:xfrm>
        </p:grpSpPr>
        <p:grpSp>
          <p:nvGrpSpPr>
            <p:cNvPr id="157" name="Skupina 156">
              <a:extLst>
                <a:ext uri="{FF2B5EF4-FFF2-40B4-BE49-F238E27FC236}">
                  <a16:creationId xmlns:a16="http://schemas.microsoft.com/office/drawing/2014/main" id="{EA20E107-DCB4-CF7F-9BE6-496ABF8C20B4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63" name="Obdélník 162">
                <a:extLst>
                  <a:ext uri="{FF2B5EF4-FFF2-40B4-BE49-F238E27FC236}">
                    <a16:creationId xmlns:a16="http://schemas.microsoft.com/office/drawing/2014/main" id="{7C35CBD9-FCDB-13C6-DC28-3207E5A20EBA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64" name="Rectangle 203">
                <a:extLst>
                  <a:ext uri="{FF2B5EF4-FFF2-40B4-BE49-F238E27FC236}">
                    <a16:creationId xmlns:a16="http://schemas.microsoft.com/office/drawing/2014/main" id="{4C16328A-3C31-0D27-CE47-76C34AA28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58" name="Line 204">
              <a:extLst>
                <a:ext uri="{FF2B5EF4-FFF2-40B4-BE49-F238E27FC236}">
                  <a16:creationId xmlns:a16="http://schemas.microsoft.com/office/drawing/2014/main" id="{F5BD5179-0C36-2E01-FC2F-4583D9B7B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59" name="Line 204">
              <a:extLst>
                <a:ext uri="{FF2B5EF4-FFF2-40B4-BE49-F238E27FC236}">
                  <a16:creationId xmlns:a16="http://schemas.microsoft.com/office/drawing/2014/main" id="{2018F9A3-9982-8347-6FB5-182475D11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0" name="Line 204">
              <a:extLst>
                <a:ext uri="{FF2B5EF4-FFF2-40B4-BE49-F238E27FC236}">
                  <a16:creationId xmlns:a16="http://schemas.microsoft.com/office/drawing/2014/main" id="{24780AC3-D12D-FAB1-84E2-06B3378CD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673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1" name="Line 204">
              <a:extLst>
                <a:ext uri="{FF2B5EF4-FFF2-40B4-BE49-F238E27FC236}">
                  <a16:creationId xmlns:a16="http://schemas.microsoft.com/office/drawing/2014/main" id="{7F5F5840-6707-5A07-FFF1-9C301ED7F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2" name="Rectangle 210">
              <a:extLst>
                <a:ext uri="{FF2B5EF4-FFF2-40B4-BE49-F238E27FC236}">
                  <a16:creationId xmlns:a16="http://schemas.microsoft.com/office/drawing/2014/main" id="{61D3157E-9C48-EB89-11B7-E2F7276B7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9839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Logistics  facility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Park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Kosmonosy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- Phase I</a:t>
              </a:r>
            </a:p>
          </p:txBody>
        </p:sp>
      </p:grpSp>
      <p:sp>
        <p:nvSpPr>
          <p:cNvPr id="165" name="Rectangle 210">
            <a:extLst>
              <a:ext uri="{FF2B5EF4-FFF2-40B4-BE49-F238E27FC236}">
                <a16:creationId xmlns:a16="http://schemas.microsoft.com/office/drawing/2014/main" id="{2506BA33-3FFE-801F-61A2-07DC69CC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517" y="1818792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D+D Park Pardubice, a.s.</a:t>
            </a:r>
          </a:p>
        </p:txBody>
      </p:sp>
      <p:sp>
        <p:nvSpPr>
          <p:cNvPr id="166" name="Rectangle 210">
            <a:extLst>
              <a:ext uri="{FF2B5EF4-FFF2-40B4-BE49-F238E27FC236}">
                <a16:creationId xmlns:a16="http://schemas.microsoft.com/office/drawing/2014/main" id="{794C582F-BD06-008E-B797-C531C2E34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696" y="2504453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Structured real estate finance</a:t>
            </a:r>
          </a:p>
        </p:txBody>
      </p:sp>
      <p:pic>
        <p:nvPicPr>
          <p:cNvPr id="167" name="Obrázek 166" descr="C:\Users\Michal Černý\AppData\Local\Microsoft\Windows\INetCache\Content.Word\ddgroup.jpg">
            <a:extLst>
              <a:ext uri="{FF2B5EF4-FFF2-40B4-BE49-F238E27FC236}">
                <a16:creationId xmlns:a16="http://schemas.microsoft.com/office/drawing/2014/main" id="{6B7BE4E8-3DE3-3911-C2BE-78BE9FEBF46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975" y="1421215"/>
            <a:ext cx="539609" cy="32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Picture 9" descr="Oberbank Logo">
            <a:hlinkClick r:id="rId7"/>
            <a:extLst>
              <a:ext uri="{FF2B5EF4-FFF2-40B4-BE49-F238E27FC236}">
                <a16:creationId xmlns:a16="http://schemas.microsoft.com/office/drawing/2014/main" id="{352437C7-2B50-E7DA-0F3E-8EBCBFE8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380" y="2925367"/>
            <a:ext cx="796033" cy="2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" name="Skupina 183">
            <a:extLst>
              <a:ext uri="{FF2B5EF4-FFF2-40B4-BE49-F238E27FC236}">
                <a16:creationId xmlns:a16="http://schemas.microsoft.com/office/drawing/2014/main" id="{17E65B05-2453-0447-0ECE-8BD1D7163E04}"/>
              </a:ext>
            </a:extLst>
          </p:cNvPr>
          <p:cNvGrpSpPr/>
          <p:nvPr/>
        </p:nvGrpSpPr>
        <p:grpSpPr>
          <a:xfrm>
            <a:off x="7484379" y="3716338"/>
            <a:ext cx="1869291" cy="2331415"/>
            <a:chOff x="484289" y="1039091"/>
            <a:chExt cx="1843275" cy="2372371"/>
          </a:xfrm>
        </p:grpSpPr>
        <p:grpSp>
          <p:nvGrpSpPr>
            <p:cNvPr id="185" name="Skupina 184">
              <a:extLst>
                <a:ext uri="{FF2B5EF4-FFF2-40B4-BE49-F238E27FC236}">
                  <a16:creationId xmlns:a16="http://schemas.microsoft.com/office/drawing/2014/main" id="{C8C5237A-0FD8-C1C5-39EE-F374FEFF47C7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91" name="Obdélník 190">
                <a:extLst>
                  <a:ext uri="{FF2B5EF4-FFF2-40B4-BE49-F238E27FC236}">
                    <a16:creationId xmlns:a16="http://schemas.microsoft.com/office/drawing/2014/main" id="{3D14A54A-612B-7DF7-7487-B19F6343F2BC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320" name="Rectangle 203">
                <a:extLst>
                  <a:ext uri="{FF2B5EF4-FFF2-40B4-BE49-F238E27FC236}">
                    <a16:creationId xmlns:a16="http://schemas.microsoft.com/office/drawing/2014/main" id="{93F5A13E-00A5-FE3A-2184-BCF939723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86" name="Line 204">
              <a:extLst>
                <a:ext uri="{FF2B5EF4-FFF2-40B4-BE49-F238E27FC236}">
                  <a16:creationId xmlns:a16="http://schemas.microsoft.com/office/drawing/2014/main" id="{39C9D36B-48D5-1B21-1130-F51A9B2EE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7" name="Line 204">
              <a:extLst>
                <a:ext uri="{FF2B5EF4-FFF2-40B4-BE49-F238E27FC236}">
                  <a16:creationId xmlns:a16="http://schemas.microsoft.com/office/drawing/2014/main" id="{06DA0E5D-A20C-831F-E809-DCEA18F67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8" name="Line 204">
              <a:extLst>
                <a:ext uri="{FF2B5EF4-FFF2-40B4-BE49-F238E27FC236}">
                  <a16:creationId xmlns:a16="http://schemas.microsoft.com/office/drawing/2014/main" id="{6322C28A-591A-1073-4951-2C93334A6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9" name="Line 204">
              <a:extLst>
                <a:ext uri="{FF2B5EF4-FFF2-40B4-BE49-F238E27FC236}">
                  <a16:creationId xmlns:a16="http://schemas.microsoft.com/office/drawing/2014/main" id="{AF678784-B713-A84B-4D08-1F2A448AA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0" name="Rectangle 210">
              <a:extLst>
                <a:ext uri="{FF2B5EF4-FFF2-40B4-BE49-F238E27FC236}">
                  <a16:creationId xmlns:a16="http://schemas.microsoft.com/office/drawing/2014/main" id="{C512B966-AE5F-BFF7-A717-F4FB5D788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9839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Electrical equipment and wiring, electro technical engineering</a:t>
              </a:r>
            </a:p>
          </p:txBody>
        </p:sp>
      </p:grpSp>
      <p:sp>
        <p:nvSpPr>
          <p:cNvPr id="321" name="Rectangle 210">
            <a:extLst>
              <a:ext uri="{FF2B5EF4-FFF2-40B4-BE49-F238E27FC236}">
                <a16:creationId xmlns:a16="http://schemas.microsoft.com/office/drawing/2014/main" id="{C29D8DDB-9857-6D05-5A94-6138C2C47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6010" y="4506018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MANAG, a.s.</a:t>
            </a:r>
          </a:p>
        </p:txBody>
      </p:sp>
      <p:sp>
        <p:nvSpPr>
          <p:cNvPr id="322" name="Rectangle 210">
            <a:extLst>
              <a:ext uri="{FF2B5EF4-FFF2-40B4-BE49-F238E27FC236}">
                <a16:creationId xmlns:a16="http://schemas.microsoft.com/office/drawing/2014/main" id="{13EE45B6-9BE6-CDD9-3F29-29D006C9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913" y="5131163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Sale of a majority interest</a:t>
            </a: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to ARX Equity  Partners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70E0EC02-1B11-0546-96D5-E14449DCBFF8}"/>
              </a:ext>
            </a:extLst>
          </p:cNvPr>
          <p:cNvGrpSpPr/>
          <p:nvPr/>
        </p:nvGrpSpPr>
        <p:grpSpPr>
          <a:xfrm>
            <a:off x="3015212" y="3716338"/>
            <a:ext cx="1869291" cy="2331415"/>
            <a:chOff x="484289" y="1039091"/>
            <a:chExt cx="1843275" cy="2372371"/>
          </a:xfrm>
        </p:grpSpPr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C85FCF8F-473C-CFC8-800D-AFA08A030DD3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F5FCDEC3-2EF0-2D0B-F5A0-453F2C1DA5FD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47" name="Rectangle 203">
                <a:extLst>
                  <a:ext uri="{FF2B5EF4-FFF2-40B4-BE49-F238E27FC236}">
                    <a16:creationId xmlns:a16="http://schemas.microsoft.com/office/drawing/2014/main" id="{453D2D3B-69BD-A618-098C-80D3C66DF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8" name="Line 204">
              <a:extLst>
                <a:ext uri="{FF2B5EF4-FFF2-40B4-BE49-F238E27FC236}">
                  <a16:creationId xmlns:a16="http://schemas.microsoft.com/office/drawing/2014/main" id="{92C89440-E882-78E8-DB0C-105C2FA05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1" name="Line 204">
              <a:extLst>
                <a:ext uri="{FF2B5EF4-FFF2-40B4-BE49-F238E27FC236}">
                  <a16:creationId xmlns:a16="http://schemas.microsoft.com/office/drawing/2014/main" id="{E4F1815B-4952-5837-A906-11D241897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2" name="Line 204">
              <a:extLst>
                <a:ext uri="{FF2B5EF4-FFF2-40B4-BE49-F238E27FC236}">
                  <a16:creationId xmlns:a16="http://schemas.microsoft.com/office/drawing/2014/main" id="{120C022F-9B04-0443-6ABE-129B0C493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3" name="Line 204">
              <a:extLst>
                <a:ext uri="{FF2B5EF4-FFF2-40B4-BE49-F238E27FC236}">
                  <a16:creationId xmlns:a16="http://schemas.microsoft.com/office/drawing/2014/main" id="{054B820F-19F4-430C-4470-D779C3491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4" name="Rectangle 210">
              <a:extLst>
                <a:ext uri="{FF2B5EF4-FFF2-40B4-BE49-F238E27FC236}">
                  <a16:creationId xmlns:a16="http://schemas.microsoft.com/office/drawing/2014/main" id="{7EE0B415-C965-5248-E090-79995F8FC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76" y="2105239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Na Malé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Růži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–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Drahelčice</a:t>
              </a: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Residential Project Phase I</a:t>
              </a:r>
            </a:p>
          </p:txBody>
        </p:sp>
      </p:grpSp>
      <p:sp>
        <p:nvSpPr>
          <p:cNvPr id="48" name="Rectangle 210">
            <a:extLst>
              <a:ext uri="{FF2B5EF4-FFF2-40B4-BE49-F238E27FC236}">
                <a16:creationId xmlns:a16="http://schemas.microsoft.com/office/drawing/2014/main" id="{51D0F12A-3C1D-F69D-A37F-DFC662CFA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291" y="4411882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Rudná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Development, s.r.o.</a:t>
            </a: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Real estate development</a:t>
            </a:r>
          </a:p>
        </p:txBody>
      </p:sp>
      <p:sp>
        <p:nvSpPr>
          <p:cNvPr id="60" name="Rectangle 210">
            <a:extLst>
              <a:ext uri="{FF2B5EF4-FFF2-40B4-BE49-F238E27FC236}">
                <a16:creationId xmlns:a16="http://schemas.microsoft.com/office/drawing/2014/main" id="{88B1543A-71DC-42E6-9BC5-5BA98F853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746" y="5184955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Structured  real estate finance</a:t>
            </a:r>
          </a:p>
        </p:txBody>
      </p:sp>
      <p:pic>
        <p:nvPicPr>
          <p:cNvPr id="65" name="Picture 10" descr="Logo Vendys &amp; V s.r.o.">
            <a:extLst>
              <a:ext uri="{FF2B5EF4-FFF2-40B4-BE49-F238E27FC236}">
                <a16:creationId xmlns:a16="http://schemas.microsoft.com/office/drawing/2014/main" id="{A3BFAB88-E733-7EB2-AF55-33315821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432" y="1361399"/>
            <a:ext cx="563811" cy="3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logo">
            <a:extLst>
              <a:ext uri="{FF2B5EF4-FFF2-40B4-BE49-F238E27FC236}">
                <a16:creationId xmlns:a16="http://schemas.microsoft.com/office/drawing/2014/main" id="{E620ACD5-8EDD-3AD0-3965-41FFD8F7D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8764" y="1474008"/>
            <a:ext cx="751588" cy="1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Obrázek 67">
            <a:extLst>
              <a:ext uri="{FF2B5EF4-FFF2-40B4-BE49-F238E27FC236}">
                <a16:creationId xmlns:a16="http://schemas.microsoft.com/office/drawing/2014/main" id="{7D02A892-29E4-4B0B-9ABA-B43FA74363FD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126" y="3019911"/>
            <a:ext cx="442113" cy="2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Skupina 68">
            <a:extLst>
              <a:ext uri="{FF2B5EF4-FFF2-40B4-BE49-F238E27FC236}">
                <a16:creationId xmlns:a16="http://schemas.microsoft.com/office/drawing/2014/main" id="{AC2C5483-490F-B48D-A53A-2211F8284E72}"/>
              </a:ext>
            </a:extLst>
          </p:cNvPr>
          <p:cNvGrpSpPr/>
          <p:nvPr/>
        </p:nvGrpSpPr>
        <p:grpSpPr>
          <a:xfrm>
            <a:off x="9721934" y="1033053"/>
            <a:ext cx="1869291" cy="2331415"/>
            <a:chOff x="484289" y="1039091"/>
            <a:chExt cx="1843275" cy="2372371"/>
          </a:xfrm>
        </p:grpSpPr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643EA287-3C7B-4E11-9CB2-A56BFDE98C19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7"/>
            </a:xfrm>
          </p:grpSpPr>
          <p:sp>
            <p:nvSpPr>
              <p:cNvPr id="78" name="Obdélník 77">
                <a:extLst>
                  <a:ext uri="{FF2B5EF4-FFF2-40B4-BE49-F238E27FC236}">
                    <a16:creationId xmlns:a16="http://schemas.microsoft.com/office/drawing/2014/main" id="{DC100A57-C609-41C9-5229-984F03EE7C94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7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79" name="Rectangle 203">
                <a:extLst>
                  <a:ext uri="{FF2B5EF4-FFF2-40B4-BE49-F238E27FC236}">
                    <a16:creationId xmlns:a16="http://schemas.microsoft.com/office/drawing/2014/main" id="{6EBB9565-EFB4-6048-1DA4-0AFC9557E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71" name="Line 204">
              <a:extLst>
                <a:ext uri="{FF2B5EF4-FFF2-40B4-BE49-F238E27FC236}">
                  <a16:creationId xmlns:a16="http://schemas.microsoft.com/office/drawing/2014/main" id="{97CD1BC2-5963-6C9B-3B23-20D77A033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2" name="Line 204">
              <a:extLst>
                <a:ext uri="{FF2B5EF4-FFF2-40B4-BE49-F238E27FC236}">
                  <a16:creationId xmlns:a16="http://schemas.microsoft.com/office/drawing/2014/main" id="{42CA8F96-0C30-8A62-AC2F-65AA963ED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3" name="Line 204">
              <a:extLst>
                <a:ext uri="{FF2B5EF4-FFF2-40B4-BE49-F238E27FC236}">
                  <a16:creationId xmlns:a16="http://schemas.microsoft.com/office/drawing/2014/main" id="{B56ACEEA-020D-BE51-54CD-63D024B37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4" name="Line 204">
              <a:extLst>
                <a:ext uri="{FF2B5EF4-FFF2-40B4-BE49-F238E27FC236}">
                  <a16:creationId xmlns:a16="http://schemas.microsoft.com/office/drawing/2014/main" id="{5CAD01DC-B6DA-4AA8-573F-1C5758EA8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7" name="Rectangle 210">
              <a:extLst>
                <a:ext uri="{FF2B5EF4-FFF2-40B4-BE49-F238E27FC236}">
                  <a16:creationId xmlns:a16="http://schemas.microsoft.com/office/drawing/2014/main" id="{32DDFF5E-55DE-58F1-AA5C-A02593661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5313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Traditional publishing house</a:t>
              </a:r>
            </a:p>
          </p:txBody>
        </p:sp>
        <p:sp>
          <p:nvSpPr>
            <p:cNvPr id="102" name="Rectangle 210">
              <a:extLst>
                <a:ext uri="{FF2B5EF4-FFF2-40B4-BE49-F238E27FC236}">
                  <a16:creationId xmlns:a16="http://schemas.microsoft.com/office/drawing/2014/main" id="{13873AF3-DC2C-0FFD-9B56-0E49A8C9B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77" y="185053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Mladá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fronta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, a.s.</a:t>
              </a:r>
            </a:p>
          </p:txBody>
        </p:sp>
      </p:grpSp>
      <p:sp>
        <p:nvSpPr>
          <p:cNvPr id="85" name="Rectangle 210">
            <a:extLst>
              <a:ext uri="{FF2B5EF4-FFF2-40B4-BE49-F238E27FC236}">
                <a16:creationId xmlns:a16="http://schemas.microsoft.com/office/drawing/2014/main" id="{2147FC89-50BA-722A-F250-718533B86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468" y="2454602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 the leading economical magazine Euro</a:t>
            </a:r>
          </a:p>
        </p:txBody>
      </p:sp>
      <p:pic>
        <p:nvPicPr>
          <p:cNvPr id="90" name="Picture 170" descr="logo MF.jpg">
            <a:extLst>
              <a:ext uri="{FF2B5EF4-FFF2-40B4-BE49-F238E27FC236}">
                <a16:creationId xmlns:a16="http://schemas.microsoft.com/office/drawing/2014/main" id="{9052C993-FD42-D7CF-D0A7-D12740B8DA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153" y="1359891"/>
            <a:ext cx="449338" cy="394964"/>
          </a:xfrm>
          <a:prstGeom prst="rect">
            <a:avLst/>
          </a:prstGeom>
        </p:spPr>
      </p:pic>
      <p:pic>
        <p:nvPicPr>
          <p:cNvPr id="104" name="Picture 2" descr="Euro">
            <a:extLst>
              <a:ext uri="{FF2B5EF4-FFF2-40B4-BE49-F238E27FC236}">
                <a16:creationId xmlns:a16="http://schemas.microsoft.com/office/drawing/2014/main" id="{A47CCE91-C0A7-312E-435D-5C3F243E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7132" y="2958973"/>
            <a:ext cx="616388" cy="1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Obrázek 30" descr="cafe.jpg">
            <a:extLst>
              <a:ext uri="{FF2B5EF4-FFF2-40B4-BE49-F238E27FC236}">
                <a16:creationId xmlns:a16="http://schemas.microsoft.com/office/drawing/2014/main" id="{4A85B936-0150-5DDA-10F1-07117F7E0F6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09367" y="4080401"/>
            <a:ext cx="471009" cy="311592"/>
          </a:xfrm>
          <a:prstGeom prst="rect">
            <a:avLst/>
          </a:prstGeom>
        </p:spPr>
      </p:pic>
      <p:pic>
        <p:nvPicPr>
          <p:cNvPr id="108" name="Obrázek 44">
            <a:extLst>
              <a:ext uri="{FF2B5EF4-FFF2-40B4-BE49-F238E27FC236}">
                <a16:creationId xmlns:a16="http://schemas.microsoft.com/office/drawing/2014/main" id="{D73B16FC-B5B2-52AF-1833-2BED2AA025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63" b="12963"/>
          <a:stretch>
            <a:fillRect/>
          </a:stretch>
        </p:blipFill>
        <p:spPr bwMode="auto">
          <a:xfrm>
            <a:off x="1398253" y="5080077"/>
            <a:ext cx="493236" cy="22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Rectangle 210">
            <a:extLst>
              <a:ext uri="{FF2B5EF4-FFF2-40B4-BE49-F238E27FC236}">
                <a16:creationId xmlns:a16="http://schemas.microsoft.com/office/drawing/2014/main" id="{F8F48CB9-9DCF-2424-A755-5B21FA17F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92" y="5336353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ERFLEX a.s.</a:t>
            </a:r>
          </a:p>
        </p:txBody>
      </p:sp>
      <p:pic>
        <p:nvPicPr>
          <p:cNvPr id="112" name="Obrázek 263">
            <a:extLst>
              <a:ext uri="{FF2B5EF4-FFF2-40B4-BE49-F238E27FC236}">
                <a16:creationId xmlns:a16="http://schemas.microsoft.com/office/drawing/2014/main" id="{82B4046D-F44A-69F6-A30B-F746C5078597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944" y="4103420"/>
            <a:ext cx="570749" cy="21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4" descr="Česká spořitelna, a.s.">
            <a:extLst>
              <a:ext uri="{FF2B5EF4-FFF2-40B4-BE49-F238E27FC236}">
                <a16:creationId xmlns:a16="http://schemas.microsoft.com/office/drawing/2014/main" id="{B2FC9701-A6BC-F0C0-E297-37B717DE6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010" y="5588877"/>
            <a:ext cx="638416" cy="275703"/>
          </a:xfrm>
          <a:prstGeom prst="rect">
            <a:avLst/>
          </a:prstGeom>
          <a:noFill/>
        </p:spPr>
      </p:pic>
      <p:grpSp>
        <p:nvGrpSpPr>
          <p:cNvPr id="114" name="Skupina 113">
            <a:extLst>
              <a:ext uri="{FF2B5EF4-FFF2-40B4-BE49-F238E27FC236}">
                <a16:creationId xmlns:a16="http://schemas.microsoft.com/office/drawing/2014/main" id="{0929EF6E-AE65-D339-2A6A-107BCE25C31F}"/>
              </a:ext>
            </a:extLst>
          </p:cNvPr>
          <p:cNvGrpSpPr/>
          <p:nvPr/>
        </p:nvGrpSpPr>
        <p:grpSpPr>
          <a:xfrm>
            <a:off x="5255970" y="3719521"/>
            <a:ext cx="1869291" cy="2331415"/>
            <a:chOff x="484289" y="1039091"/>
            <a:chExt cx="1843275" cy="2372371"/>
          </a:xfrm>
        </p:grpSpPr>
        <p:grpSp>
          <p:nvGrpSpPr>
            <p:cNvPr id="115" name="Skupina 114">
              <a:extLst>
                <a:ext uri="{FF2B5EF4-FFF2-40B4-BE49-F238E27FC236}">
                  <a16:creationId xmlns:a16="http://schemas.microsoft.com/office/drawing/2014/main" id="{5DA614B1-CDD2-0FDD-FEDD-9B0CE4E0EF4A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22" name="Obdélník 121">
                <a:extLst>
                  <a:ext uri="{FF2B5EF4-FFF2-40B4-BE49-F238E27FC236}">
                    <a16:creationId xmlns:a16="http://schemas.microsoft.com/office/drawing/2014/main" id="{F7052A9E-66E4-3969-35D4-0FCE2703A112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23" name="Rectangle 203">
                <a:extLst>
                  <a:ext uri="{FF2B5EF4-FFF2-40B4-BE49-F238E27FC236}">
                    <a16:creationId xmlns:a16="http://schemas.microsoft.com/office/drawing/2014/main" id="{A37FC676-14C7-2483-1434-44390592A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16" name="Line 204">
              <a:extLst>
                <a:ext uri="{FF2B5EF4-FFF2-40B4-BE49-F238E27FC236}">
                  <a16:creationId xmlns:a16="http://schemas.microsoft.com/office/drawing/2014/main" id="{38080676-391A-5EAC-61F5-CA6A25FC4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7" name="Line 204">
              <a:extLst>
                <a:ext uri="{FF2B5EF4-FFF2-40B4-BE49-F238E27FC236}">
                  <a16:creationId xmlns:a16="http://schemas.microsoft.com/office/drawing/2014/main" id="{5967A951-48F0-4ACE-8877-153BD7273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8" name="Line 204">
              <a:extLst>
                <a:ext uri="{FF2B5EF4-FFF2-40B4-BE49-F238E27FC236}">
                  <a16:creationId xmlns:a16="http://schemas.microsoft.com/office/drawing/2014/main" id="{65C8E4BA-E6B4-D018-46A1-C5DA5B358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9" name="Line 204">
              <a:extLst>
                <a:ext uri="{FF2B5EF4-FFF2-40B4-BE49-F238E27FC236}">
                  <a16:creationId xmlns:a16="http://schemas.microsoft.com/office/drawing/2014/main" id="{13273712-8BB8-A2EC-5830-93B01D0E9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1" name="Rectangle 210">
              <a:extLst>
                <a:ext uri="{FF2B5EF4-FFF2-40B4-BE49-F238E27FC236}">
                  <a16:creationId xmlns:a16="http://schemas.microsoft.com/office/drawing/2014/main" id="{76F7DDC9-0103-F4B3-D983-A14E765B0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05239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Electro installation/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Power distribution</a:t>
              </a:r>
            </a:p>
          </p:txBody>
        </p:sp>
      </p:grpSp>
      <p:sp>
        <p:nvSpPr>
          <p:cNvPr id="124" name="Rectangle 210">
            <a:extLst>
              <a:ext uri="{FF2B5EF4-FFF2-40B4-BE49-F238E27FC236}">
                <a16:creationId xmlns:a16="http://schemas.microsoft.com/office/drawing/2014/main" id="{309CF320-E8A6-9F2D-8FEE-18017F39A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01" y="4509201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Lumen International</a:t>
            </a:r>
          </a:p>
        </p:txBody>
      </p:sp>
      <p:sp>
        <p:nvSpPr>
          <p:cNvPr id="125" name="Rectangle 210">
            <a:extLst>
              <a:ext uri="{FF2B5EF4-FFF2-40B4-BE49-F238E27FC236}">
                <a16:creationId xmlns:a16="http://schemas.microsoft.com/office/drawing/2014/main" id="{29617523-17A7-3A01-1CBE-892369379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504" y="5188138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Entry of a Strategic partner</a:t>
            </a:r>
          </a:p>
        </p:txBody>
      </p:sp>
      <p:pic>
        <p:nvPicPr>
          <p:cNvPr id="126" name="Picture 3">
            <a:extLst>
              <a:ext uri="{FF2B5EF4-FFF2-40B4-BE49-F238E27FC236}">
                <a16:creationId xmlns:a16="http://schemas.microsoft.com/office/drawing/2014/main" id="{7C8F1710-6705-F646-B6BD-92ED2ADDE1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79714" y="4176979"/>
            <a:ext cx="1003532" cy="171238"/>
          </a:xfrm>
          <a:prstGeom prst="rect">
            <a:avLst/>
          </a:prstGeom>
        </p:spPr>
      </p:pic>
      <p:pic>
        <p:nvPicPr>
          <p:cNvPr id="127" name="Obrázek 28">
            <a:extLst>
              <a:ext uri="{FF2B5EF4-FFF2-40B4-BE49-F238E27FC236}">
                <a16:creationId xmlns:a16="http://schemas.microsoft.com/office/drawing/2014/main" id="{EF2B4A1D-EE11-32EE-5496-FCF2E8A55AAF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211" y="5597767"/>
            <a:ext cx="651984" cy="2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Obrázek 127" descr="C:\Documents and Settings\Jan\Local Settings\Temporary Internet Files\Content.Outlook\7W6I9S2G\logo manag.jpg">
            <a:extLst>
              <a:ext uri="{FF2B5EF4-FFF2-40B4-BE49-F238E27FC236}">
                <a16:creationId xmlns:a16="http://schemas.microsoft.com/office/drawing/2014/main" id="{00037D9D-2D0B-8388-B20E-37BFFAB41FB5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3848" y="4112360"/>
            <a:ext cx="879794" cy="29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">
            <a:extLst>
              <a:ext uri="{FF2B5EF4-FFF2-40B4-BE49-F238E27FC236}">
                <a16:creationId xmlns:a16="http://schemas.microsoft.com/office/drawing/2014/main" id="{1094163F-24AC-645E-6E4D-50C712E8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179" y="5555449"/>
            <a:ext cx="458328" cy="35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Obrázek 129">
            <a:extLst>
              <a:ext uri="{FF2B5EF4-FFF2-40B4-BE49-F238E27FC236}">
                <a16:creationId xmlns:a16="http://schemas.microsoft.com/office/drawing/2014/main" id="{73C07338-94AD-3F35-72DB-309F296C7344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1105" y="1437335"/>
            <a:ext cx="421154" cy="18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2" name="Skupina 131">
            <a:extLst>
              <a:ext uri="{FF2B5EF4-FFF2-40B4-BE49-F238E27FC236}">
                <a16:creationId xmlns:a16="http://schemas.microsoft.com/office/drawing/2014/main" id="{E6A434DC-06C1-57C8-CF8E-B0417C4BD8B7}"/>
              </a:ext>
            </a:extLst>
          </p:cNvPr>
          <p:cNvGrpSpPr/>
          <p:nvPr/>
        </p:nvGrpSpPr>
        <p:grpSpPr>
          <a:xfrm>
            <a:off x="9735400" y="3719632"/>
            <a:ext cx="1869291" cy="2331415"/>
            <a:chOff x="484289" y="1039091"/>
            <a:chExt cx="1843275" cy="2372371"/>
          </a:xfrm>
        </p:grpSpPr>
        <p:grpSp>
          <p:nvGrpSpPr>
            <p:cNvPr id="143" name="Skupina 142">
              <a:extLst>
                <a:ext uri="{FF2B5EF4-FFF2-40B4-BE49-F238E27FC236}">
                  <a16:creationId xmlns:a16="http://schemas.microsoft.com/office/drawing/2014/main" id="{040AE944-A6B5-67B1-5F7B-C1850A908451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50" name="Obdélník 149">
                <a:extLst>
                  <a:ext uri="{FF2B5EF4-FFF2-40B4-BE49-F238E27FC236}">
                    <a16:creationId xmlns:a16="http://schemas.microsoft.com/office/drawing/2014/main" id="{8F82F392-4DBF-37A8-1F58-21F31B13ED5F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51" name="Rectangle 203">
                <a:extLst>
                  <a:ext uri="{FF2B5EF4-FFF2-40B4-BE49-F238E27FC236}">
                    <a16:creationId xmlns:a16="http://schemas.microsoft.com/office/drawing/2014/main" id="{1DD678DC-DB29-19C2-0724-D9A348282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44" name="Line 204">
              <a:extLst>
                <a:ext uri="{FF2B5EF4-FFF2-40B4-BE49-F238E27FC236}">
                  <a16:creationId xmlns:a16="http://schemas.microsoft.com/office/drawing/2014/main" id="{7FA713F6-B39C-562F-B1BD-717312462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5" name="Line 204">
              <a:extLst>
                <a:ext uri="{FF2B5EF4-FFF2-40B4-BE49-F238E27FC236}">
                  <a16:creationId xmlns:a16="http://schemas.microsoft.com/office/drawing/2014/main" id="{FAA25BC8-6F14-57F2-7213-50DB4CC40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6" name="Line 204">
              <a:extLst>
                <a:ext uri="{FF2B5EF4-FFF2-40B4-BE49-F238E27FC236}">
                  <a16:creationId xmlns:a16="http://schemas.microsoft.com/office/drawing/2014/main" id="{753F01F8-C5B8-3D92-D93A-77D867B45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043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7" name="Rectangle 210">
              <a:extLst>
                <a:ext uri="{FF2B5EF4-FFF2-40B4-BE49-F238E27FC236}">
                  <a16:creationId xmlns:a16="http://schemas.microsoft.com/office/drawing/2014/main" id="{1AD0F212-76B1-3E48-AB4D-720FC8C3B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99" y="2173306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Electronics/ Security</a:t>
              </a:r>
            </a:p>
          </p:txBody>
        </p:sp>
        <p:sp>
          <p:nvSpPr>
            <p:cNvPr id="148" name="Rectangle 210">
              <a:extLst>
                <a:ext uri="{FF2B5EF4-FFF2-40B4-BE49-F238E27FC236}">
                  <a16:creationId xmlns:a16="http://schemas.microsoft.com/office/drawing/2014/main" id="{7E4215EF-4EB7-02D6-2000-41270AE2E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384" y="2485416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 of a leading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        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security agency</a:t>
              </a:r>
            </a:p>
          </p:txBody>
        </p:sp>
        <p:sp>
          <p:nvSpPr>
            <p:cNvPr id="149" name="Line 204">
              <a:extLst>
                <a:ext uri="{FF2B5EF4-FFF2-40B4-BE49-F238E27FC236}">
                  <a16:creationId xmlns:a16="http://schemas.microsoft.com/office/drawing/2014/main" id="{BB43536C-37DE-A520-33E8-50E42B436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746" y="281444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152" name="Rectangle 210">
            <a:extLst>
              <a:ext uri="{FF2B5EF4-FFF2-40B4-BE49-F238E27FC236}">
                <a16:creationId xmlns:a16="http://schemas.microsoft.com/office/drawing/2014/main" id="{6FB7C614-65FA-B280-4FE5-1602A685E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031" y="4495866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Jablotron</a:t>
            </a:r>
            <a:endParaRPr lang="en-US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153" name="Obrázek 152" descr="logo-jablotron-nove.jpg">
            <a:extLst>
              <a:ext uri="{FF2B5EF4-FFF2-40B4-BE49-F238E27FC236}">
                <a16:creationId xmlns:a16="http://schemas.microsoft.com/office/drawing/2014/main" id="{0DDBC844-496A-1A53-42BD-5F9516D3CA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062" y="4142134"/>
            <a:ext cx="1000044" cy="190826"/>
          </a:xfrm>
          <a:prstGeom prst="rect">
            <a:avLst/>
          </a:prstGeom>
        </p:spPr>
      </p:pic>
      <p:pic>
        <p:nvPicPr>
          <p:cNvPr id="154" name="Picture 2">
            <a:extLst>
              <a:ext uri="{FF2B5EF4-FFF2-40B4-BE49-F238E27FC236}">
                <a16:creationId xmlns:a16="http://schemas.microsoft.com/office/drawing/2014/main" id="{D3820AC7-4507-E49F-8499-CB439D2D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3191" y="5616767"/>
            <a:ext cx="849965" cy="18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52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3ECD5-215B-5C04-407C-A9525CB5F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40CC16-DD81-0C03-9EA8-1A6723F44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CA786E2D-DBE8-037D-0755-22E486B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0C1B8A10-17F4-E25F-167F-D7F411C2938D}"/>
              </a:ext>
            </a:extLst>
          </p:cNvPr>
          <p:cNvGrpSpPr/>
          <p:nvPr/>
        </p:nvGrpSpPr>
        <p:grpSpPr>
          <a:xfrm>
            <a:off x="2999135" y="1014833"/>
            <a:ext cx="1869291" cy="2331415"/>
            <a:chOff x="484289" y="1039091"/>
            <a:chExt cx="1843275" cy="2372371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74E44796-BCD7-42F0-F6AF-B3C9522A8C68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3AD0070D-D421-468E-3707-547EF170BD91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3" name="Rectangle 203">
                <a:extLst>
                  <a:ext uri="{FF2B5EF4-FFF2-40B4-BE49-F238E27FC236}">
                    <a16:creationId xmlns:a16="http://schemas.microsoft.com/office/drawing/2014/main" id="{83B4D399-1CD2-481C-3EB4-0B7466B00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7" name="Line 204">
              <a:extLst>
                <a:ext uri="{FF2B5EF4-FFF2-40B4-BE49-F238E27FC236}">
                  <a16:creationId xmlns:a16="http://schemas.microsoft.com/office/drawing/2014/main" id="{C63F5C81-3D7B-8A3D-6DB6-0C5A812DA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" name="Line 204">
              <a:extLst>
                <a:ext uri="{FF2B5EF4-FFF2-40B4-BE49-F238E27FC236}">
                  <a16:creationId xmlns:a16="http://schemas.microsoft.com/office/drawing/2014/main" id="{CCB9BF1A-262E-E01C-14A5-8F7774B58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" name="Line 204">
              <a:extLst>
                <a:ext uri="{FF2B5EF4-FFF2-40B4-BE49-F238E27FC236}">
                  <a16:creationId xmlns:a16="http://schemas.microsoft.com/office/drawing/2014/main" id="{E519A9EF-9509-1542-FE44-336EF9433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043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" name="Line 204">
              <a:extLst>
                <a:ext uri="{FF2B5EF4-FFF2-40B4-BE49-F238E27FC236}">
                  <a16:creationId xmlns:a16="http://schemas.microsoft.com/office/drawing/2014/main" id="{735D8EC9-6E1F-1D8F-15B0-43CEC0DDBB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" name="Rectangle 210">
              <a:extLst>
                <a:ext uri="{FF2B5EF4-FFF2-40B4-BE49-F238E27FC236}">
                  <a16:creationId xmlns:a16="http://schemas.microsoft.com/office/drawing/2014/main" id="{8944D1A4-DEDE-09F7-9432-A06E3E0E1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5313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Refinancing and acquisition finance</a:t>
              </a:r>
            </a:p>
          </p:txBody>
        </p:sp>
      </p:grpSp>
      <p:sp>
        <p:nvSpPr>
          <p:cNvPr id="14" name="Rectangle 210">
            <a:extLst>
              <a:ext uri="{FF2B5EF4-FFF2-40B4-BE49-F238E27FC236}">
                <a16:creationId xmlns:a16="http://schemas.microsoft.com/office/drawing/2014/main" id="{C49BAFD4-8826-CCBB-540D-280279C2B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766" y="1710387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Retail and administrative facilities in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Vrchlabí</a:t>
            </a:r>
            <a:endParaRPr lang="en-US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sp>
        <p:nvSpPr>
          <p:cNvPr id="15" name="Rectangle 210">
            <a:extLst>
              <a:ext uri="{FF2B5EF4-FFF2-40B4-BE49-F238E27FC236}">
                <a16:creationId xmlns:a16="http://schemas.microsoft.com/office/drawing/2014/main" id="{8460D60D-5DC2-D784-A97D-5DE9B4FA5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669" y="2429658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Structured Project Finance </a:t>
            </a:r>
            <a:r>
              <a:rPr lang="cs-CZ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    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provided by</a:t>
            </a: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5EC7C1BB-3FA7-3C6F-7108-6A9965088D56}"/>
              </a:ext>
            </a:extLst>
          </p:cNvPr>
          <p:cNvGrpSpPr/>
          <p:nvPr/>
        </p:nvGrpSpPr>
        <p:grpSpPr>
          <a:xfrm>
            <a:off x="7497651" y="1021407"/>
            <a:ext cx="1869291" cy="2331415"/>
            <a:chOff x="484289" y="1039091"/>
            <a:chExt cx="1843275" cy="2372371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3447F548-610E-8030-5229-ABCFFAB8CCF0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29F32095-353F-EE04-38A1-2286E36F6C32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40" name="Rectangle 203">
                <a:extLst>
                  <a:ext uri="{FF2B5EF4-FFF2-40B4-BE49-F238E27FC236}">
                    <a16:creationId xmlns:a16="http://schemas.microsoft.com/office/drawing/2014/main" id="{932107EB-AF76-F6D9-B657-815203B41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4" name="Line 204">
              <a:extLst>
                <a:ext uri="{FF2B5EF4-FFF2-40B4-BE49-F238E27FC236}">
                  <a16:creationId xmlns:a16="http://schemas.microsoft.com/office/drawing/2014/main" id="{561CBAC7-91D3-0B0C-4C11-F135A1FC9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5" name="Line 204">
              <a:extLst>
                <a:ext uri="{FF2B5EF4-FFF2-40B4-BE49-F238E27FC236}">
                  <a16:creationId xmlns:a16="http://schemas.microsoft.com/office/drawing/2014/main" id="{D6941C26-29F3-1C8C-32AC-BC57E29A6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4700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6" name="Line 204">
              <a:extLst>
                <a:ext uri="{FF2B5EF4-FFF2-40B4-BE49-F238E27FC236}">
                  <a16:creationId xmlns:a16="http://schemas.microsoft.com/office/drawing/2014/main" id="{FB1B8551-0C5C-11F3-F201-6ED848CC9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2" y="242327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7" name="Line 204">
              <a:extLst>
                <a:ext uri="{FF2B5EF4-FFF2-40B4-BE49-F238E27FC236}">
                  <a16:creationId xmlns:a16="http://schemas.microsoft.com/office/drawing/2014/main" id="{D0C09FDA-7EAB-BEAD-7333-DD0F7C8B0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4685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8" name="Rectangle 210">
              <a:extLst>
                <a:ext uri="{FF2B5EF4-FFF2-40B4-BE49-F238E27FC236}">
                  <a16:creationId xmlns:a16="http://schemas.microsoft.com/office/drawing/2014/main" id="{906F9AF0-9EDE-AB30-4839-FAF8F4F70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84710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Project office/Project design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and Engineering</a:t>
              </a:r>
            </a:p>
          </p:txBody>
        </p:sp>
      </p:grpSp>
      <p:sp>
        <p:nvSpPr>
          <p:cNvPr id="41" name="Rectangle 210">
            <a:extLst>
              <a:ext uri="{FF2B5EF4-FFF2-40B4-BE49-F238E27FC236}">
                <a16:creationId xmlns:a16="http://schemas.microsoft.com/office/drawing/2014/main" id="{CBD04E5D-0E57-1189-C58A-007CD48A7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185" y="2449679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 majority interest </a:t>
            </a: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in PRODEX (Slovakia)</a:t>
            </a:r>
          </a:p>
        </p:txBody>
      </p: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CE74CB30-3E3E-50CD-B30E-14AEBD4DD8BD}"/>
              </a:ext>
            </a:extLst>
          </p:cNvPr>
          <p:cNvGrpSpPr/>
          <p:nvPr/>
        </p:nvGrpSpPr>
        <p:grpSpPr>
          <a:xfrm>
            <a:off x="9699174" y="1027391"/>
            <a:ext cx="1869290" cy="2331415"/>
            <a:chOff x="484288" y="1039091"/>
            <a:chExt cx="1843274" cy="2372371"/>
          </a:xfrm>
        </p:grpSpPr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8515388B-BA1F-F24B-C409-753D2F3FD690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0CC54170-A38D-E032-FDAF-0CCC525AB5FF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57" name="Rectangle 210">
                <a:extLst>
                  <a:ext uri="{FF2B5EF4-FFF2-40B4-BE49-F238E27FC236}">
                    <a16:creationId xmlns:a16="http://schemas.microsoft.com/office/drawing/2014/main" id="{158BF7D1-9CAF-1D22-D3E9-0206EDD4D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Alba</a:t>
                </a:r>
                <a:endParaRPr lang="it-IT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58" name="Rectangle 203">
                <a:extLst>
                  <a:ext uri="{FF2B5EF4-FFF2-40B4-BE49-F238E27FC236}">
                    <a16:creationId xmlns:a16="http://schemas.microsoft.com/office/drawing/2014/main" id="{7E54BDC6-8EF4-5BC6-2655-2164C9942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51" name="Line 204">
              <a:extLst>
                <a:ext uri="{FF2B5EF4-FFF2-40B4-BE49-F238E27FC236}">
                  <a16:creationId xmlns:a16="http://schemas.microsoft.com/office/drawing/2014/main" id="{9D1575F2-8F4F-CC33-D8DE-C479F6080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2" name="Line 204">
              <a:extLst>
                <a:ext uri="{FF2B5EF4-FFF2-40B4-BE49-F238E27FC236}">
                  <a16:creationId xmlns:a16="http://schemas.microsoft.com/office/drawing/2014/main" id="{FD9C5BA7-F919-2FD4-F0BD-3AE72C6FC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3" name="Line 204">
              <a:extLst>
                <a:ext uri="{FF2B5EF4-FFF2-40B4-BE49-F238E27FC236}">
                  <a16:creationId xmlns:a16="http://schemas.microsoft.com/office/drawing/2014/main" id="{79F255B8-0920-333A-B12B-42DEEE084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972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5" name="Rectangle 210">
              <a:extLst>
                <a:ext uri="{FF2B5EF4-FFF2-40B4-BE49-F238E27FC236}">
                  <a16:creationId xmlns:a16="http://schemas.microsoft.com/office/drawing/2014/main" id="{1BCA4B87-AE15-6527-A029-7713C50C3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609" y="2251227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Recycling/Waste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processing</a:t>
              </a:r>
            </a:p>
          </p:txBody>
        </p:sp>
        <p:sp>
          <p:nvSpPr>
            <p:cNvPr id="96" name="Rectangle 210">
              <a:extLst>
                <a:ext uri="{FF2B5EF4-FFF2-40B4-BE49-F238E27FC236}">
                  <a16:creationId xmlns:a16="http://schemas.microsoft.com/office/drawing/2014/main" id="{90692E39-95F3-000E-4751-1E7607D90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27" y="269941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a majority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interest</a:t>
              </a:r>
            </a:p>
          </p:txBody>
        </p:sp>
        <p:sp>
          <p:nvSpPr>
            <p:cNvPr id="97" name="Rectangle 210">
              <a:extLst>
                <a:ext uri="{FF2B5EF4-FFF2-40B4-BE49-F238E27FC236}">
                  <a16:creationId xmlns:a16="http://schemas.microsoft.com/office/drawing/2014/main" id="{8176C085-B533-9979-143F-828FFF20A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503" y="309579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Buyer J&amp;T Group</a:t>
              </a:r>
            </a:p>
          </p:txBody>
        </p:sp>
      </p:grpSp>
      <p:sp>
        <p:nvSpPr>
          <p:cNvPr id="59" name="Line 204">
            <a:extLst>
              <a:ext uri="{FF2B5EF4-FFF2-40B4-BE49-F238E27FC236}">
                <a16:creationId xmlns:a16="http://schemas.microsoft.com/office/drawing/2014/main" id="{F5B2E96E-BB91-60C4-4788-63FE62E0A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1175" y="2925142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109" name="Skupina 108">
            <a:extLst>
              <a:ext uri="{FF2B5EF4-FFF2-40B4-BE49-F238E27FC236}">
                <a16:creationId xmlns:a16="http://schemas.microsoft.com/office/drawing/2014/main" id="{32D3B5D2-086E-B88F-6B30-3C46826ECC39}"/>
              </a:ext>
            </a:extLst>
          </p:cNvPr>
          <p:cNvGrpSpPr/>
          <p:nvPr/>
        </p:nvGrpSpPr>
        <p:grpSpPr>
          <a:xfrm>
            <a:off x="3011886" y="3728012"/>
            <a:ext cx="1869291" cy="2331415"/>
            <a:chOff x="484289" y="1039091"/>
            <a:chExt cx="1843275" cy="2372371"/>
          </a:xfrm>
        </p:grpSpPr>
        <p:grpSp>
          <p:nvGrpSpPr>
            <p:cNvPr id="120" name="Skupina 119">
              <a:extLst>
                <a:ext uri="{FF2B5EF4-FFF2-40B4-BE49-F238E27FC236}">
                  <a16:creationId xmlns:a16="http://schemas.microsoft.com/office/drawing/2014/main" id="{4E5BB57F-BE48-167B-4A60-CAA9C1ACCCFA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37" name="Obdélník 136">
                <a:extLst>
                  <a:ext uri="{FF2B5EF4-FFF2-40B4-BE49-F238E27FC236}">
                    <a16:creationId xmlns:a16="http://schemas.microsoft.com/office/drawing/2014/main" id="{5C13771A-5661-1ED2-13BB-1F78CDECCC2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38" name="Rectangle 203">
                <a:extLst>
                  <a:ext uri="{FF2B5EF4-FFF2-40B4-BE49-F238E27FC236}">
                    <a16:creationId xmlns:a16="http://schemas.microsoft.com/office/drawing/2014/main" id="{CA0F3FF1-F91E-E98B-85DC-679FD9D09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31" name="Line 204">
              <a:extLst>
                <a:ext uri="{FF2B5EF4-FFF2-40B4-BE49-F238E27FC236}">
                  <a16:creationId xmlns:a16="http://schemas.microsoft.com/office/drawing/2014/main" id="{24B88ACD-FF9F-9753-9882-FE549D284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3" name="Line 204">
              <a:extLst>
                <a:ext uri="{FF2B5EF4-FFF2-40B4-BE49-F238E27FC236}">
                  <a16:creationId xmlns:a16="http://schemas.microsoft.com/office/drawing/2014/main" id="{5250390A-A2E6-3B76-E430-7E22FFAC6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186912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4" name="Line 204">
              <a:extLst>
                <a:ext uri="{FF2B5EF4-FFF2-40B4-BE49-F238E27FC236}">
                  <a16:creationId xmlns:a16="http://schemas.microsoft.com/office/drawing/2014/main" id="{560D37A4-77E3-51AD-DF53-C2F3772B5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673" y="232064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5" name="Line 204">
              <a:extLst>
                <a:ext uri="{FF2B5EF4-FFF2-40B4-BE49-F238E27FC236}">
                  <a16:creationId xmlns:a16="http://schemas.microsoft.com/office/drawing/2014/main" id="{D73ACD4C-DDEA-7D99-E4EA-AB2FC5339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6513" y="293222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139" name="Rectangle 210">
            <a:extLst>
              <a:ext uri="{FF2B5EF4-FFF2-40B4-BE49-F238E27FC236}">
                <a16:creationId xmlns:a16="http://schemas.microsoft.com/office/drawing/2014/main" id="{9F9EB854-AA36-2226-A112-62EC8D1C1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517" y="4685775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Chemicals</a:t>
            </a:r>
          </a:p>
        </p:txBody>
      </p:sp>
      <p:grpSp>
        <p:nvGrpSpPr>
          <p:cNvPr id="156" name="Skupina 155">
            <a:extLst>
              <a:ext uri="{FF2B5EF4-FFF2-40B4-BE49-F238E27FC236}">
                <a16:creationId xmlns:a16="http://schemas.microsoft.com/office/drawing/2014/main" id="{51CB7B8F-7845-DC28-6BBF-DC8959BB9978}"/>
              </a:ext>
            </a:extLst>
          </p:cNvPr>
          <p:cNvGrpSpPr/>
          <p:nvPr/>
        </p:nvGrpSpPr>
        <p:grpSpPr>
          <a:xfrm>
            <a:off x="5251030" y="1014862"/>
            <a:ext cx="1869291" cy="2331415"/>
            <a:chOff x="484289" y="1039091"/>
            <a:chExt cx="1843275" cy="2372371"/>
          </a:xfrm>
        </p:grpSpPr>
        <p:grpSp>
          <p:nvGrpSpPr>
            <p:cNvPr id="157" name="Skupina 156">
              <a:extLst>
                <a:ext uri="{FF2B5EF4-FFF2-40B4-BE49-F238E27FC236}">
                  <a16:creationId xmlns:a16="http://schemas.microsoft.com/office/drawing/2014/main" id="{36678973-1820-32A9-0850-73F9A693463E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63" name="Obdélník 162">
                <a:extLst>
                  <a:ext uri="{FF2B5EF4-FFF2-40B4-BE49-F238E27FC236}">
                    <a16:creationId xmlns:a16="http://schemas.microsoft.com/office/drawing/2014/main" id="{221CFDF5-123B-3A46-A27C-DCD8F12F372E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64" name="Rectangle 203">
                <a:extLst>
                  <a:ext uri="{FF2B5EF4-FFF2-40B4-BE49-F238E27FC236}">
                    <a16:creationId xmlns:a16="http://schemas.microsoft.com/office/drawing/2014/main" id="{C803A347-9F4B-321E-B14A-0134D2C4C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58" name="Line 204">
              <a:extLst>
                <a:ext uri="{FF2B5EF4-FFF2-40B4-BE49-F238E27FC236}">
                  <a16:creationId xmlns:a16="http://schemas.microsoft.com/office/drawing/2014/main" id="{76DCE782-01C9-144D-B737-869E11FFF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59" name="Line 204">
              <a:extLst>
                <a:ext uri="{FF2B5EF4-FFF2-40B4-BE49-F238E27FC236}">
                  <a16:creationId xmlns:a16="http://schemas.microsoft.com/office/drawing/2014/main" id="{CA11998C-A7E5-779C-04F8-105DCDBA7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1" name="Line 204">
              <a:extLst>
                <a:ext uri="{FF2B5EF4-FFF2-40B4-BE49-F238E27FC236}">
                  <a16:creationId xmlns:a16="http://schemas.microsoft.com/office/drawing/2014/main" id="{DA94D393-DB76-0184-8483-57F01765C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2" name="Rectangle 210">
              <a:extLst>
                <a:ext uri="{FF2B5EF4-FFF2-40B4-BE49-F238E27FC236}">
                  <a16:creationId xmlns:a16="http://schemas.microsoft.com/office/drawing/2014/main" id="{96A60D63-7473-0466-98E7-9F7784198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221549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internet and magazine activities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Computer Press Media</a:t>
              </a:r>
            </a:p>
          </p:txBody>
        </p:sp>
      </p:grpSp>
      <p:sp>
        <p:nvSpPr>
          <p:cNvPr id="165" name="Rectangle 210">
            <a:extLst>
              <a:ext uri="{FF2B5EF4-FFF2-40B4-BE49-F238E27FC236}">
                <a16:creationId xmlns:a16="http://schemas.microsoft.com/office/drawing/2014/main" id="{20859B8C-0027-5F60-F91E-26969B109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661" y="1804542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Financial investor</a:t>
            </a:r>
          </a:p>
        </p:txBody>
      </p:sp>
      <p:grpSp>
        <p:nvGrpSpPr>
          <p:cNvPr id="184" name="Skupina 183">
            <a:extLst>
              <a:ext uri="{FF2B5EF4-FFF2-40B4-BE49-F238E27FC236}">
                <a16:creationId xmlns:a16="http://schemas.microsoft.com/office/drawing/2014/main" id="{B0129BA3-549E-3F16-A3DC-0FFCFF61E064}"/>
              </a:ext>
            </a:extLst>
          </p:cNvPr>
          <p:cNvGrpSpPr/>
          <p:nvPr/>
        </p:nvGrpSpPr>
        <p:grpSpPr>
          <a:xfrm>
            <a:off x="9739600" y="3716338"/>
            <a:ext cx="1869291" cy="2331415"/>
            <a:chOff x="484289" y="1039091"/>
            <a:chExt cx="1843275" cy="2372371"/>
          </a:xfrm>
        </p:grpSpPr>
        <p:grpSp>
          <p:nvGrpSpPr>
            <p:cNvPr id="185" name="Skupina 184">
              <a:extLst>
                <a:ext uri="{FF2B5EF4-FFF2-40B4-BE49-F238E27FC236}">
                  <a16:creationId xmlns:a16="http://schemas.microsoft.com/office/drawing/2014/main" id="{BBEC8737-4695-4455-085E-C9BA31A5AA5A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91" name="Obdélník 190">
                <a:extLst>
                  <a:ext uri="{FF2B5EF4-FFF2-40B4-BE49-F238E27FC236}">
                    <a16:creationId xmlns:a16="http://schemas.microsoft.com/office/drawing/2014/main" id="{4B324ADE-350D-2816-CF5F-740D00FD5E12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320" name="Rectangle 203">
                <a:extLst>
                  <a:ext uri="{FF2B5EF4-FFF2-40B4-BE49-F238E27FC236}">
                    <a16:creationId xmlns:a16="http://schemas.microsoft.com/office/drawing/2014/main" id="{F3ACEEE3-65EC-691F-84F2-8865249F6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86" name="Line 204">
              <a:extLst>
                <a:ext uri="{FF2B5EF4-FFF2-40B4-BE49-F238E27FC236}">
                  <a16:creationId xmlns:a16="http://schemas.microsoft.com/office/drawing/2014/main" id="{5FFA72DA-73EA-4CA9-C42E-F10272339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7" name="Line 204">
              <a:extLst>
                <a:ext uri="{FF2B5EF4-FFF2-40B4-BE49-F238E27FC236}">
                  <a16:creationId xmlns:a16="http://schemas.microsoft.com/office/drawing/2014/main" id="{701CFE14-DDAF-6020-51FC-3C611E760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8" name="Line 204">
              <a:extLst>
                <a:ext uri="{FF2B5EF4-FFF2-40B4-BE49-F238E27FC236}">
                  <a16:creationId xmlns:a16="http://schemas.microsoft.com/office/drawing/2014/main" id="{6E2025D0-B9A0-CC20-3CD2-22221C97F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9" name="Line 204">
              <a:extLst>
                <a:ext uri="{FF2B5EF4-FFF2-40B4-BE49-F238E27FC236}">
                  <a16:creationId xmlns:a16="http://schemas.microsoft.com/office/drawing/2014/main" id="{61C331F6-E9B4-F8A2-60CB-7779ADF8C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0" name="Rectangle 210">
              <a:extLst>
                <a:ext uri="{FF2B5EF4-FFF2-40B4-BE49-F238E27FC236}">
                  <a16:creationId xmlns:a16="http://schemas.microsoft.com/office/drawing/2014/main" id="{90FA7ED2-21EF-AD7C-5F26-596BAAFE6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76" y="215997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Paper producer</a:t>
              </a:r>
            </a:p>
          </p:txBody>
        </p:sp>
      </p:grpSp>
      <p:sp>
        <p:nvSpPr>
          <p:cNvPr id="321" name="Rectangle 210">
            <a:extLst>
              <a:ext uri="{FF2B5EF4-FFF2-40B4-BE49-F238E27FC236}">
                <a16:creationId xmlns:a16="http://schemas.microsoft.com/office/drawing/2014/main" id="{4469D50F-E1BF-640A-AC1F-EA2C45362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1231" y="4506018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JIP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Papírny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Vetřní</a:t>
            </a:r>
            <a:endParaRPr lang="en-US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sp>
        <p:nvSpPr>
          <p:cNvPr id="322" name="Rectangle 210">
            <a:extLst>
              <a:ext uri="{FF2B5EF4-FFF2-40B4-BE49-F238E27FC236}">
                <a16:creationId xmlns:a16="http://schemas.microsoft.com/office/drawing/2014/main" id="{2B71F905-2F3C-9ADC-8221-348F22B2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134" y="5131163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Sale of Water Cleaning Facilities  (JIP-COV)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9CB8D60-D8D8-86BD-C738-240BADEF7CC4}"/>
              </a:ext>
            </a:extLst>
          </p:cNvPr>
          <p:cNvGrpSpPr/>
          <p:nvPr/>
        </p:nvGrpSpPr>
        <p:grpSpPr>
          <a:xfrm>
            <a:off x="5270433" y="3716338"/>
            <a:ext cx="1869291" cy="2331415"/>
            <a:chOff x="484289" y="1039091"/>
            <a:chExt cx="1843275" cy="2372371"/>
          </a:xfrm>
        </p:grpSpPr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D0E34851-B3DA-4ED8-DADA-8549212AE373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8EB50899-0C2B-D1CD-C1E2-D2094DAA9E92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47" name="Rectangle 203">
                <a:extLst>
                  <a:ext uri="{FF2B5EF4-FFF2-40B4-BE49-F238E27FC236}">
                    <a16:creationId xmlns:a16="http://schemas.microsoft.com/office/drawing/2014/main" id="{9909428F-CA27-06FD-1AD5-3D29684EF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8" name="Line 204">
              <a:extLst>
                <a:ext uri="{FF2B5EF4-FFF2-40B4-BE49-F238E27FC236}">
                  <a16:creationId xmlns:a16="http://schemas.microsoft.com/office/drawing/2014/main" id="{58A84367-F84A-9F60-695A-3D1F82DA7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1" name="Line 204">
              <a:extLst>
                <a:ext uri="{FF2B5EF4-FFF2-40B4-BE49-F238E27FC236}">
                  <a16:creationId xmlns:a16="http://schemas.microsoft.com/office/drawing/2014/main" id="{855D4FBE-E51B-0967-BB6D-F4A7CE313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2" name="Line 204">
              <a:extLst>
                <a:ext uri="{FF2B5EF4-FFF2-40B4-BE49-F238E27FC236}">
                  <a16:creationId xmlns:a16="http://schemas.microsoft.com/office/drawing/2014/main" id="{7C5BC90C-3596-5C6F-9422-F56C99FC1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3" name="Line 204">
              <a:extLst>
                <a:ext uri="{FF2B5EF4-FFF2-40B4-BE49-F238E27FC236}">
                  <a16:creationId xmlns:a16="http://schemas.microsoft.com/office/drawing/2014/main" id="{6B6C23AE-5567-5D38-14EF-9B7FFD668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4" name="Rectangle 210">
              <a:extLst>
                <a:ext uri="{FF2B5EF4-FFF2-40B4-BE49-F238E27FC236}">
                  <a16:creationId xmlns:a16="http://schemas.microsoft.com/office/drawing/2014/main" id="{9849EA76-26B0-8E1A-584D-DB323B975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76" y="215313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Bio-Gas station works</a:t>
              </a:r>
            </a:p>
          </p:txBody>
        </p:sp>
      </p:grpSp>
      <p:sp>
        <p:nvSpPr>
          <p:cNvPr id="48" name="Rectangle 210">
            <a:extLst>
              <a:ext uri="{FF2B5EF4-FFF2-40B4-BE49-F238E27FC236}">
                <a16:creationId xmlns:a16="http://schemas.microsoft.com/office/drawing/2014/main" id="{9521EC2A-E460-A132-F41E-80F2CE033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5512" y="4465673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Bioproject</a:t>
            </a:r>
            <a:endParaRPr lang="en-US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sp>
        <p:nvSpPr>
          <p:cNvPr id="60" name="Rectangle 210">
            <a:extLst>
              <a:ext uri="{FF2B5EF4-FFF2-40B4-BE49-F238E27FC236}">
                <a16:creationId xmlns:a16="http://schemas.microsoft.com/office/drawing/2014/main" id="{D90D9A57-F935-B168-B2D2-A198FBC3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3967" y="5131163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Sale of majority interest </a:t>
            </a: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to a  financial investor</a:t>
            </a:r>
          </a:p>
        </p:txBody>
      </p: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FA204A3A-38EF-F148-EBD0-1D8CF110E609}"/>
              </a:ext>
            </a:extLst>
          </p:cNvPr>
          <p:cNvGrpSpPr/>
          <p:nvPr/>
        </p:nvGrpSpPr>
        <p:grpSpPr>
          <a:xfrm>
            <a:off x="780479" y="3716338"/>
            <a:ext cx="1869291" cy="2331415"/>
            <a:chOff x="484289" y="1039091"/>
            <a:chExt cx="1843275" cy="2372371"/>
          </a:xfrm>
        </p:grpSpPr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54406C3A-9224-2BF6-8ABF-6329DD997994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7"/>
            </a:xfrm>
          </p:grpSpPr>
          <p:sp>
            <p:nvSpPr>
              <p:cNvPr id="78" name="Obdélník 77">
                <a:extLst>
                  <a:ext uri="{FF2B5EF4-FFF2-40B4-BE49-F238E27FC236}">
                    <a16:creationId xmlns:a16="http://schemas.microsoft.com/office/drawing/2014/main" id="{9F648FD7-D956-EA89-2645-FE92EA69730D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7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79" name="Rectangle 203">
                <a:extLst>
                  <a:ext uri="{FF2B5EF4-FFF2-40B4-BE49-F238E27FC236}">
                    <a16:creationId xmlns:a16="http://schemas.microsoft.com/office/drawing/2014/main" id="{11EC35AA-76A6-C4F6-8884-36EE0F3B9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71" name="Line 204">
              <a:extLst>
                <a:ext uri="{FF2B5EF4-FFF2-40B4-BE49-F238E27FC236}">
                  <a16:creationId xmlns:a16="http://schemas.microsoft.com/office/drawing/2014/main" id="{CC811771-3E42-19AE-5784-7A49BD73E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2" name="Line 204">
              <a:extLst>
                <a:ext uri="{FF2B5EF4-FFF2-40B4-BE49-F238E27FC236}">
                  <a16:creationId xmlns:a16="http://schemas.microsoft.com/office/drawing/2014/main" id="{7CBB6EE6-926B-A862-8A9D-DE8BFE972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3" name="Line 204">
              <a:extLst>
                <a:ext uri="{FF2B5EF4-FFF2-40B4-BE49-F238E27FC236}">
                  <a16:creationId xmlns:a16="http://schemas.microsoft.com/office/drawing/2014/main" id="{B0D16F8B-1D89-EC59-60A7-073AEBBDE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4" name="Line 204">
              <a:extLst>
                <a:ext uri="{FF2B5EF4-FFF2-40B4-BE49-F238E27FC236}">
                  <a16:creationId xmlns:a16="http://schemas.microsoft.com/office/drawing/2014/main" id="{2CC7F77C-7F83-D529-8679-F9E5B5996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7" name="Rectangle 210">
              <a:extLst>
                <a:ext uri="{FF2B5EF4-FFF2-40B4-BE49-F238E27FC236}">
                  <a16:creationId xmlns:a16="http://schemas.microsoft.com/office/drawing/2014/main" id="{0C0A07AD-98F2-B588-0C73-4D22BC979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98399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Buy-out of 50% share in ELTODO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Dopravní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Systémy</a:t>
              </a: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2" name="Rectangle 210">
              <a:extLst>
                <a:ext uri="{FF2B5EF4-FFF2-40B4-BE49-F238E27FC236}">
                  <a16:creationId xmlns:a16="http://schemas.microsoft.com/office/drawing/2014/main" id="{1BB4DF3A-E330-3520-132B-EB80049A8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77" y="185053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Road Traffic Systems</a:t>
              </a:r>
            </a:p>
          </p:txBody>
        </p:sp>
      </p:grpSp>
      <p:sp>
        <p:nvSpPr>
          <p:cNvPr id="85" name="Rectangle 210">
            <a:extLst>
              <a:ext uri="{FF2B5EF4-FFF2-40B4-BE49-F238E27FC236}">
                <a16:creationId xmlns:a16="http://schemas.microsoft.com/office/drawing/2014/main" id="{A91CBE6D-1BFB-1E09-1A3D-AA2747B2E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13" y="5184955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Project finance structuring</a:t>
            </a:r>
          </a:p>
        </p:txBody>
      </p:sp>
      <p:grpSp>
        <p:nvGrpSpPr>
          <p:cNvPr id="114" name="Skupina 113">
            <a:extLst>
              <a:ext uri="{FF2B5EF4-FFF2-40B4-BE49-F238E27FC236}">
                <a16:creationId xmlns:a16="http://schemas.microsoft.com/office/drawing/2014/main" id="{DFD6F7D0-1A04-A6D2-CEF8-93115E278CCA}"/>
              </a:ext>
            </a:extLst>
          </p:cNvPr>
          <p:cNvGrpSpPr/>
          <p:nvPr/>
        </p:nvGrpSpPr>
        <p:grpSpPr>
          <a:xfrm>
            <a:off x="7511191" y="3719521"/>
            <a:ext cx="1869291" cy="2331415"/>
            <a:chOff x="484289" y="1039091"/>
            <a:chExt cx="1843275" cy="2372371"/>
          </a:xfrm>
        </p:grpSpPr>
        <p:grpSp>
          <p:nvGrpSpPr>
            <p:cNvPr id="115" name="Skupina 114">
              <a:extLst>
                <a:ext uri="{FF2B5EF4-FFF2-40B4-BE49-F238E27FC236}">
                  <a16:creationId xmlns:a16="http://schemas.microsoft.com/office/drawing/2014/main" id="{DA0A448B-C0DE-289F-18F2-210E419381A5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22" name="Obdélník 121">
                <a:extLst>
                  <a:ext uri="{FF2B5EF4-FFF2-40B4-BE49-F238E27FC236}">
                    <a16:creationId xmlns:a16="http://schemas.microsoft.com/office/drawing/2014/main" id="{7A59F3B3-F11F-4915-7AF7-3A671EC5978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23" name="Rectangle 203">
                <a:extLst>
                  <a:ext uri="{FF2B5EF4-FFF2-40B4-BE49-F238E27FC236}">
                    <a16:creationId xmlns:a16="http://schemas.microsoft.com/office/drawing/2014/main" id="{A7E9F651-A6CA-F3BA-66E2-CF7575FDD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16" name="Line 204">
              <a:extLst>
                <a:ext uri="{FF2B5EF4-FFF2-40B4-BE49-F238E27FC236}">
                  <a16:creationId xmlns:a16="http://schemas.microsoft.com/office/drawing/2014/main" id="{8D679739-EBF9-1416-0F68-39882C62D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7" name="Line 204">
              <a:extLst>
                <a:ext uri="{FF2B5EF4-FFF2-40B4-BE49-F238E27FC236}">
                  <a16:creationId xmlns:a16="http://schemas.microsoft.com/office/drawing/2014/main" id="{0E5D35B0-2781-49D2-3AF3-4B84A06D4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8" name="Line 204">
              <a:extLst>
                <a:ext uri="{FF2B5EF4-FFF2-40B4-BE49-F238E27FC236}">
                  <a16:creationId xmlns:a16="http://schemas.microsoft.com/office/drawing/2014/main" id="{6B71EB47-4FE8-906F-4204-F6D8DCBE1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1" name="Rectangle 210">
              <a:extLst>
                <a:ext uri="{FF2B5EF4-FFF2-40B4-BE49-F238E27FC236}">
                  <a16:creationId xmlns:a16="http://schemas.microsoft.com/office/drawing/2014/main" id="{0FC537B1-D146-EEA4-D39F-A758B62F4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007" y="2105239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Research and acquisition support in the area of CEE</a:t>
              </a:r>
            </a:p>
          </p:txBody>
        </p:sp>
      </p:grpSp>
      <p:sp>
        <p:nvSpPr>
          <p:cNvPr id="124" name="Rectangle 210">
            <a:extLst>
              <a:ext uri="{FF2B5EF4-FFF2-40B4-BE49-F238E27FC236}">
                <a16:creationId xmlns:a16="http://schemas.microsoft.com/office/drawing/2014/main" id="{4C958F03-95D0-6B9D-56CF-20DA4DFEB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718" y="4509201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A.P. Moeller-MAERSK Group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2A8BA08F-5104-2AA9-A297-1058388F8295}"/>
              </a:ext>
            </a:extLst>
          </p:cNvPr>
          <p:cNvGrpSpPr/>
          <p:nvPr/>
        </p:nvGrpSpPr>
        <p:grpSpPr>
          <a:xfrm>
            <a:off x="795478" y="1012610"/>
            <a:ext cx="1869291" cy="2331415"/>
            <a:chOff x="484289" y="1039091"/>
            <a:chExt cx="1843275" cy="2372371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2724C771-D8EC-3732-8233-EA396132EBED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37358666-ABD0-BF31-3704-5E86673245B3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54" name="Rectangle 203">
                <a:extLst>
                  <a:ext uri="{FF2B5EF4-FFF2-40B4-BE49-F238E27FC236}">
                    <a16:creationId xmlns:a16="http://schemas.microsoft.com/office/drawing/2014/main" id="{8A24EE74-3D82-9C91-A444-8ACCA0C54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1" name="Line 204">
              <a:extLst>
                <a:ext uri="{FF2B5EF4-FFF2-40B4-BE49-F238E27FC236}">
                  <a16:creationId xmlns:a16="http://schemas.microsoft.com/office/drawing/2014/main" id="{7C868C7B-3871-19DF-7989-2229B7204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" name="Line 204">
              <a:extLst>
                <a:ext uri="{FF2B5EF4-FFF2-40B4-BE49-F238E27FC236}">
                  <a16:creationId xmlns:a16="http://schemas.microsoft.com/office/drawing/2014/main" id="{999A51AE-DC47-B394-D273-8FDE1D1EB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" name="Line 204">
              <a:extLst>
                <a:ext uri="{FF2B5EF4-FFF2-40B4-BE49-F238E27FC236}">
                  <a16:creationId xmlns:a16="http://schemas.microsoft.com/office/drawing/2014/main" id="{1767AAE5-E4AC-825F-F992-D09898274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673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5" name="Line 204">
              <a:extLst>
                <a:ext uri="{FF2B5EF4-FFF2-40B4-BE49-F238E27FC236}">
                  <a16:creationId xmlns:a16="http://schemas.microsoft.com/office/drawing/2014/main" id="{DB0A618C-F8E0-1053-F777-27BD2BB49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6" name="Rectangle 210">
              <a:extLst>
                <a:ext uri="{FF2B5EF4-FFF2-40B4-BE49-F238E27FC236}">
                  <a16:creationId xmlns:a16="http://schemas.microsoft.com/office/drawing/2014/main" id="{8D673933-A5D7-1C7C-23F4-13F9E1531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59976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 estate development</a:t>
              </a:r>
            </a:p>
          </p:txBody>
        </p:sp>
      </p:grpSp>
      <p:sp>
        <p:nvSpPr>
          <p:cNvPr id="61" name="Rectangle 210">
            <a:extLst>
              <a:ext uri="{FF2B5EF4-FFF2-40B4-BE49-F238E27FC236}">
                <a16:creationId xmlns:a16="http://schemas.microsoft.com/office/drawing/2014/main" id="{1BA1A73B-DF29-6521-F8D8-5DA677A8C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109" y="1802290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D+D Park Pardubice, a.s.</a:t>
            </a:r>
          </a:p>
        </p:txBody>
      </p:sp>
      <p:sp>
        <p:nvSpPr>
          <p:cNvPr id="62" name="Rectangle 210">
            <a:extLst>
              <a:ext uri="{FF2B5EF4-FFF2-40B4-BE49-F238E27FC236}">
                <a16:creationId xmlns:a16="http://schemas.microsoft.com/office/drawing/2014/main" id="{B99E4353-09DD-1CCA-4D7A-E4FA83810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288" y="2487951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Real estate financing provided by</a:t>
            </a:r>
          </a:p>
        </p:txBody>
      </p:sp>
      <p:pic>
        <p:nvPicPr>
          <p:cNvPr id="63" name="Obrázek 62" descr="C:\Users\Michal Černý\AppData\Local\Microsoft\Windows\INetCache\Content.Word\ddgroup.jpg">
            <a:extLst>
              <a:ext uri="{FF2B5EF4-FFF2-40B4-BE49-F238E27FC236}">
                <a16:creationId xmlns:a16="http://schemas.microsoft.com/office/drawing/2014/main" id="{256080FA-3253-8AAE-F4A9-C28D3144700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567" y="1404713"/>
            <a:ext cx="539609" cy="32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156">
            <a:extLst>
              <a:ext uri="{FF2B5EF4-FFF2-40B4-BE49-F238E27FC236}">
                <a16:creationId xmlns:a16="http://schemas.microsoft.com/office/drawing/2014/main" id="{DED4224D-C32F-44EC-3721-11AC62EA7A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847" y="2908832"/>
            <a:ext cx="835368" cy="254934"/>
          </a:xfrm>
          <a:prstGeom prst="rect">
            <a:avLst/>
          </a:prstGeom>
        </p:spPr>
      </p:pic>
      <p:pic>
        <p:nvPicPr>
          <p:cNvPr id="76" name="Picture 9" descr="Oberbank Logo">
            <a:hlinkClick r:id="rId7"/>
            <a:extLst>
              <a:ext uri="{FF2B5EF4-FFF2-40B4-BE49-F238E27FC236}">
                <a16:creationId xmlns:a16="http://schemas.microsoft.com/office/drawing/2014/main" id="{8BDE8B6C-25B8-5ADC-B087-997FDEDF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484" y="2915644"/>
            <a:ext cx="796033" cy="2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9" descr="http://www.vcpag.com/416_DE-MasterImg-logo.gif">
            <a:hlinkClick r:id="rId9"/>
            <a:extLst>
              <a:ext uri="{FF2B5EF4-FFF2-40B4-BE49-F238E27FC236}">
                <a16:creationId xmlns:a16="http://schemas.microsoft.com/office/drawing/2014/main" id="{B6E1CFE1-E170-DAAF-2EA8-333170F5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9528" y="1446677"/>
            <a:ext cx="1146314" cy="17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>
            <a:extLst>
              <a:ext uri="{FF2B5EF4-FFF2-40B4-BE49-F238E27FC236}">
                <a16:creationId xmlns:a16="http://schemas.microsoft.com/office/drawing/2014/main" id="{4B823C2F-C442-3855-B921-29CBF29C4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193" y="2897501"/>
            <a:ext cx="1012984" cy="19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09">
            <a:extLst>
              <a:ext uri="{FF2B5EF4-FFF2-40B4-BE49-F238E27FC236}">
                <a16:creationId xmlns:a16="http://schemas.microsoft.com/office/drawing/2014/main" id="{CE4943CF-F972-CE5B-1C80-4CE1B6A6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71183" y="1417100"/>
            <a:ext cx="463796" cy="437551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</p:pic>
      <p:pic>
        <p:nvPicPr>
          <p:cNvPr id="94" name="Picture 3">
            <a:extLst>
              <a:ext uri="{FF2B5EF4-FFF2-40B4-BE49-F238E27FC236}">
                <a16:creationId xmlns:a16="http://schemas.microsoft.com/office/drawing/2014/main" id="{05D704D2-B785-9841-0B83-94505B3DB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300" y="2915644"/>
            <a:ext cx="683561" cy="21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67" descr="Kovošrot ALBA">
            <a:hlinkClick r:id="rId14"/>
            <a:extLst>
              <a:ext uri="{FF2B5EF4-FFF2-40B4-BE49-F238E27FC236}">
                <a16:creationId xmlns:a16="http://schemas.microsoft.com/office/drawing/2014/main" id="{816273C9-A18C-D92D-95EC-94D02976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366194" y="1351272"/>
            <a:ext cx="462764" cy="43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61" descr="ELTODO">
            <a:hlinkClick r:id="rId16"/>
            <a:extLst>
              <a:ext uri="{FF2B5EF4-FFF2-40B4-BE49-F238E27FC236}">
                <a16:creationId xmlns:a16="http://schemas.microsoft.com/office/drawing/2014/main" id="{46BB9B49-9C6F-A11C-5B7C-7E53D76B4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37285" y="4104733"/>
            <a:ext cx="940491" cy="3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56" descr="spolchemie-logo-RGB.jpg">
            <a:extLst>
              <a:ext uri="{FF2B5EF4-FFF2-40B4-BE49-F238E27FC236}">
                <a16:creationId xmlns:a16="http://schemas.microsoft.com/office/drawing/2014/main" id="{32F3973C-51D9-E1CA-5053-04601C4430D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65" y="4096297"/>
            <a:ext cx="1077277" cy="154087"/>
          </a:xfrm>
          <a:prstGeom prst="rect">
            <a:avLst/>
          </a:prstGeom>
        </p:spPr>
      </p:pic>
      <p:sp>
        <p:nvSpPr>
          <p:cNvPr id="100" name="Rectangle 210">
            <a:extLst>
              <a:ext uri="{FF2B5EF4-FFF2-40B4-BE49-F238E27FC236}">
                <a16:creationId xmlns:a16="http://schemas.microsoft.com/office/drawing/2014/main" id="{12DF9E88-CAF4-7235-6DEB-2A407500C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108" y="4278327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Spolek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pro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chemickou</a:t>
            </a:r>
            <a:endParaRPr lang="en-US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hutní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výrobu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, a.s.</a:t>
            </a:r>
          </a:p>
        </p:txBody>
      </p:sp>
      <p:sp>
        <p:nvSpPr>
          <p:cNvPr id="101" name="Rectangle 210">
            <a:extLst>
              <a:ext uri="{FF2B5EF4-FFF2-40B4-BE49-F238E27FC236}">
                <a16:creationId xmlns:a16="http://schemas.microsoft.com/office/drawing/2014/main" id="{A292C4D4-DC6A-3966-5BC2-0F74A53E4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263" y="5090823"/>
            <a:ext cx="1795471" cy="404567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Feasibility study and Valuation with regard to</a:t>
            </a: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Strategic/ Equity partner</a:t>
            </a:r>
          </a:p>
        </p:txBody>
      </p:sp>
      <p:pic>
        <p:nvPicPr>
          <p:cNvPr id="103" name="Picture 2">
            <a:extLst>
              <a:ext uri="{FF2B5EF4-FFF2-40B4-BE49-F238E27FC236}">
                <a16:creationId xmlns:a16="http://schemas.microsoft.com/office/drawing/2014/main" id="{52EAD5CE-0969-2E83-A56C-CAB2F2000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18008" y="4124346"/>
            <a:ext cx="1123146" cy="27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65" descr="DAMCO">
            <a:hlinkClick r:id="rId20"/>
            <a:extLst>
              <a:ext uri="{FF2B5EF4-FFF2-40B4-BE49-F238E27FC236}">
                <a16:creationId xmlns:a16="http://schemas.microsoft.com/office/drawing/2014/main" id="{3F4EDA05-1BD4-81E0-F78A-00B0D95E2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040061" y="4009524"/>
            <a:ext cx="767535" cy="417225"/>
          </a:xfrm>
          <a:prstGeom prst="rect">
            <a:avLst/>
          </a:prstGeom>
          <a:noFill/>
        </p:spPr>
      </p:pic>
      <p:pic>
        <p:nvPicPr>
          <p:cNvPr id="107" name="Picture 2">
            <a:extLst>
              <a:ext uri="{FF2B5EF4-FFF2-40B4-BE49-F238E27FC236}">
                <a16:creationId xmlns:a16="http://schemas.microsoft.com/office/drawing/2014/main" id="{676B405B-B1DA-DDA1-8DDA-B0E48DB5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237523" y="4074817"/>
            <a:ext cx="769608" cy="38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149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96E562-2F69-96FD-DBCD-55DAE654F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88ADC-CD05-70C1-C338-24C508C5F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F68F1152-BFD2-FC6C-5821-3A3C3319D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257B8F76-E88E-798F-E4A7-0B4A3F1C60CC}"/>
              </a:ext>
            </a:extLst>
          </p:cNvPr>
          <p:cNvGrpSpPr/>
          <p:nvPr/>
        </p:nvGrpSpPr>
        <p:grpSpPr>
          <a:xfrm>
            <a:off x="2999135" y="1014833"/>
            <a:ext cx="1869291" cy="2331415"/>
            <a:chOff x="484289" y="1039091"/>
            <a:chExt cx="1843275" cy="2372371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E8A1185-3E5D-A324-B283-90E881D68C60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7827F096-29AB-3F19-917C-06526782438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3" name="Rectangle 203">
                <a:extLst>
                  <a:ext uri="{FF2B5EF4-FFF2-40B4-BE49-F238E27FC236}">
                    <a16:creationId xmlns:a16="http://schemas.microsoft.com/office/drawing/2014/main" id="{1948A523-B53B-5A45-AFF1-8EA2B8C98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2009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7" name="Line 204">
              <a:extLst>
                <a:ext uri="{FF2B5EF4-FFF2-40B4-BE49-F238E27FC236}">
                  <a16:creationId xmlns:a16="http://schemas.microsoft.com/office/drawing/2014/main" id="{CE935773-0517-09B9-FBBC-54FF92089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" name="Line 204">
              <a:extLst>
                <a:ext uri="{FF2B5EF4-FFF2-40B4-BE49-F238E27FC236}">
                  <a16:creationId xmlns:a16="http://schemas.microsoft.com/office/drawing/2014/main" id="{C7C7A958-004B-3097-16A2-40469DC29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" name="Line 204">
              <a:extLst>
                <a:ext uri="{FF2B5EF4-FFF2-40B4-BE49-F238E27FC236}">
                  <a16:creationId xmlns:a16="http://schemas.microsoft.com/office/drawing/2014/main" id="{7D62FE91-8A1F-C179-7F26-701F14C88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043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" name="Line 204">
              <a:extLst>
                <a:ext uri="{FF2B5EF4-FFF2-40B4-BE49-F238E27FC236}">
                  <a16:creationId xmlns:a16="http://schemas.microsoft.com/office/drawing/2014/main" id="{AD58731A-6BCA-8813-189D-6A0DD62BA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" name="Rectangle 210">
              <a:extLst>
                <a:ext uri="{FF2B5EF4-FFF2-40B4-BE49-F238E27FC236}">
                  <a16:creationId xmlns:a16="http://schemas.microsoft.com/office/drawing/2014/main" id="{6DEE0710-1B80-B9F6-FB88-5AFA5442A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5313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Financial investor</a:t>
              </a:r>
            </a:p>
          </p:txBody>
        </p:sp>
      </p:grpSp>
      <p:sp>
        <p:nvSpPr>
          <p:cNvPr id="14" name="Rectangle 210">
            <a:extLst>
              <a:ext uri="{FF2B5EF4-FFF2-40B4-BE49-F238E27FC236}">
                <a16:creationId xmlns:a16="http://schemas.microsoft.com/office/drawing/2014/main" id="{E0F87877-F81F-5433-D4E6-9111F98B9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766" y="1817971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Vienna Capital Partners</a:t>
            </a:r>
          </a:p>
        </p:txBody>
      </p:sp>
      <p:sp>
        <p:nvSpPr>
          <p:cNvPr id="15" name="Rectangle 210">
            <a:extLst>
              <a:ext uri="{FF2B5EF4-FFF2-40B4-BE49-F238E27FC236}">
                <a16:creationId xmlns:a16="http://schemas.microsoft.com/office/drawing/2014/main" id="{79849BA4-EDB5-D712-1F44-A0F6E538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669" y="2436382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 internet travel portal Orbion.cz</a:t>
            </a: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71EB4419-56F8-1866-DA59-E52DBB29C3F8}"/>
              </a:ext>
            </a:extLst>
          </p:cNvPr>
          <p:cNvGrpSpPr/>
          <p:nvPr/>
        </p:nvGrpSpPr>
        <p:grpSpPr>
          <a:xfrm>
            <a:off x="7497651" y="1021407"/>
            <a:ext cx="1869291" cy="2331415"/>
            <a:chOff x="484289" y="1039091"/>
            <a:chExt cx="1843275" cy="2372371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A5774B84-EE23-A2E4-4B67-A4BBC59F3939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05A49AE9-59A6-AF06-1D5F-0CF382D8773F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40" name="Rectangle 203">
                <a:extLst>
                  <a:ext uri="{FF2B5EF4-FFF2-40B4-BE49-F238E27FC236}">
                    <a16:creationId xmlns:a16="http://schemas.microsoft.com/office/drawing/2014/main" id="{7686B4A9-3153-71E3-C0F7-38DAA204B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4" name="Line 204">
              <a:extLst>
                <a:ext uri="{FF2B5EF4-FFF2-40B4-BE49-F238E27FC236}">
                  <a16:creationId xmlns:a16="http://schemas.microsoft.com/office/drawing/2014/main" id="{BE1EF1E5-672A-AFA1-BB08-9DFE81BD1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5" name="Line 204">
              <a:extLst>
                <a:ext uri="{FF2B5EF4-FFF2-40B4-BE49-F238E27FC236}">
                  <a16:creationId xmlns:a16="http://schemas.microsoft.com/office/drawing/2014/main" id="{3684955D-325C-4894-069D-1574280C5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122266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6" name="Line 204">
              <a:extLst>
                <a:ext uri="{FF2B5EF4-FFF2-40B4-BE49-F238E27FC236}">
                  <a16:creationId xmlns:a16="http://schemas.microsoft.com/office/drawing/2014/main" id="{E0DA288C-20FF-0BFF-A07D-231E0AEB0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2" y="249853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8" name="Rectangle 210">
              <a:extLst>
                <a:ext uri="{FF2B5EF4-FFF2-40B4-BE49-F238E27FC236}">
                  <a16:creationId xmlns:a16="http://schemas.microsoft.com/office/drawing/2014/main" id="{A663599E-AE7F-C25C-FEC4-67AD29CCA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5997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TSL Unitrans Ltd. (Poland)</a:t>
              </a: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CAACD7CE-4ED9-DA31-B7BA-EF518183FFDE}"/>
              </a:ext>
            </a:extLst>
          </p:cNvPr>
          <p:cNvGrpSpPr/>
          <p:nvPr/>
        </p:nvGrpSpPr>
        <p:grpSpPr>
          <a:xfrm>
            <a:off x="9699174" y="1027391"/>
            <a:ext cx="1869290" cy="2331415"/>
            <a:chOff x="484288" y="1039091"/>
            <a:chExt cx="1843274" cy="2372371"/>
          </a:xfrm>
        </p:grpSpPr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06872251-C4E8-FF5B-2349-E5D674403371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6C341D48-3C5A-FACB-B304-70F7A1CDEE6D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57" name="Rectangle 210">
                <a:extLst>
                  <a:ext uri="{FF2B5EF4-FFF2-40B4-BE49-F238E27FC236}">
                    <a16:creationId xmlns:a16="http://schemas.microsoft.com/office/drawing/2014/main" id="{2CE65921-BBF6-98DE-F93A-BE56963E5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AZET.SK</a:t>
                </a:r>
                <a:endParaRPr lang="it-IT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58" name="Rectangle 203">
                <a:extLst>
                  <a:ext uri="{FF2B5EF4-FFF2-40B4-BE49-F238E27FC236}">
                    <a16:creationId xmlns:a16="http://schemas.microsoft.com/office/drawing/2014/main" id="{BFA39435-A988-6F90-3F91-927B8FF46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943" y="1560359"/>
                <a:ext cx="900870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2009 / 2008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51" name="Line 204">
              <a:extLst>
                <a:ext uri="{FF2B5EF4-FFF2-40B4-BE49-F238E27FC236}">
                  <a16:creationId xmlns:a16="http://schemas.microsoft.com/office/drawing/2014/main" id="{C65A53A7-DBB2-4220-D5D3-7FBFFB8AA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2" name="Line 204">
              <a:extLst>
                <a:ext uri="{FF2B5EF4-FFF2-40B4-BE49-F238E27FC236}">
                  <a16:creationId xmlns:a16="http://schemas.microsoft.com/office/drawing/2014/main" id="{88837F8A-B694-46F1-366D-ED8567478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3" name="Line 204">
              <a:extLst>
                <a:ext uri="{FF2B5EF4-FFF2-40B4-BE49-F238E27FC236}">
                  <a16:creationId xmlns:a16="http://schemas.microsoft.com/office/drawing/2014/main" id="{3B641641-DBA9-0FA2-F8F6-1852F4F34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972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5" name="Rectangle 210">
              <a:extLst>
                <a:ext uri="{FF2B5EF4-FFF2-40B4-BE49-F238E27FC236}">
                  <a16:creationId xmlns:a16="http://schemas.microsoft.com/office/drawing/2014/main" id="{EC862E6D-6710-A3D3-6AC3-3AB870D7C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609" y="2134916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Support in series  of internet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related acquisitions,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and valuation of targets</a:t>
              </a:r>
            </a:p>
          </p:txBody>
        </p:sp>
      </p:grpSp>
      <p:grpSp>
        <p:nvGrpSpPr>
          <p:cNvPr id="109" name="Skupina 108">
            <a:extLst>
              <a:ext uri="{FF2B5EF4-FFF2-40B4-BE49-F238E27FC236}">
                <a16:creationId xmlns:a16="http://schemas.microsoft.com/office/drawing/2014/main" id="{E65D74B1-0916-18B3-A031-86E3F7C18056}"/>
              </a:ext>
            </a:extLst>
          </p:cNvPr>
          <p:cNvGrpSpPr/>
          <p:nvPr/>
        </p:nvGrpSpPr>
        <p:grpSpPr>
          <a:xfrm>
            <a:off x="3011886" y="3728012"/>
            <a:ext cx="1869291" cy="2331415"/>
            <a:chOff x="484289" y="1039091"/>
            <a:chExt cx="1843275" cy="2372371"/>
          </a:xfrm>
        </p:grpSpPr>
        <p:grpSp>
          <p:nvGrpSpPr>
            <p:cNvPr id="120" name="Skupina 119">
              <a:extLst>
                <a:ext uri="{FF2B5EF4-FFF2-40B4-BE49-F238E27FC236}">
                  <a16:creationId xmlns:a16="http://schemas.microsoft.com/office/drawing/2014/main" id="{8D290145-B3E6-4321-0B99-F0B0B246B22B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37" name="Obdélník 136">
                <a:extLst>
                  <a:ext uri="{FF2B5EF4-FFF2-40B4-BE49-F238E27FC236}">
                    <a16:creationId xmlns:a16="http://schemas.microsoft.com/office/drawing/2014/main" id="{0EBD01E2-6A3F-4B08-647C-6161CF3B5FB0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38" name="Rectangle 203">
                <a:extLst>
                  <a:ext uri="{FF2B5EF4-FFF2-40B4-BE49-F238E27FC236}">
                    <a16:creationId xmlns:a16="http://schemas.microsoft.com/office/drawing/2014/main" id="{3A55AC86-CC15-D359-FE52-7CE5F688C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31" name="Line 204">
              <a:extLst>
                <a:ext uri="{FF2B5EF4-FFF2-40B4-BE49-F238E27FC236}">
                  <a16:creationId xmlns:a16="http://schemas.microsoft.com/office/drawing/2014/main" id="{C2D33D5A-437F-AB44-7363-2F38198F0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3" name="Line 204">
              <a:extLst>
                <a:ext uri="{FF2B5EF4-FFF2-40B4-BE49-F238E27FC236}">
                  <a16:creationId xmlns:a16="http://schemas.microsoft.com/office/drawing/2014/main" id="{51EF6D13-946E-0CE6-BF41-93521C0EB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5" name="Line 204">
              <a:extLst>
                <a:ext uri="{FF2B5EF4-FFF2-40B4-BE49-F238E27FC236}">
                  <a16:creationId xmlns:a16="http://schemas.microsoft.com/office/drawing/2014/main" id="{EAE643E1-8DED-19C4-EBBD-759D0A5AC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665" y="280223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139" name="Rectangle 210">
            <a:extLst>
              <a:ext uri="{FF2B5EF4-FFF2-40B4-BE49-F238E27FC236}">
                <a16:creationId xmlns:a16="http://schemas.microsoft.com/office/drawing/2014/main" id="{1F8C8C8B-2E7E-96BA-E718-9DF76E295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517" y="4295810"/>
            <a:ext cx="1795471" cy="404567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</a:t>
            </a: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HEXION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Speciality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Chemicals </a:t>
            </a: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(US, Germany)</a:t>
            </a:r>
          </a:p>
        </p:txBody>
      </p:sp>
      <p:grpSp>
        <p:nvGrpSpPr>
          <p:cNvPr id="156" name="Skupina 155">
            <a:extLst>
              <a:ext uri="{FF2B5EF4-FFF2-40B4-BE49-F238E27FC236}">
                <a16:creationId xmlns:a16="http://schemas.microsoft.com/office/drawing/2014/main" id="{68773255-F0B5-22DE-27F9-7547CB0DACDC}"/>
              </a:ext>
            </a:extLst>
          </p:cNvPr>
          <p:cNvGrpSpPr/>
          <p:nvPr/>
        </p:nvGrpSpPr>
        <p:grpSpPr>
          <a:xfrm>
            <a:off x="5251030" y="1014862"/>
            <a:ext cx="1869291" cy="2331415"/>
            <a:chOff x="484289" y="1039091"/>
            <a:chExt cx="1843275" cy="2372371"/>
          </a:xfrm>
        </p:grpSpPr>
        <p:grpSp>
          <p:nvGrpSpPr>
            <p:cNvPr id="157" name="Skupina 156">
              <a:extLst>
                <a:ext uri="{FF2B5EF4-FFF2-40B4-BE49-F238E27FC236}">
                  <a16:creationId xmlns:a16="http://schemas.microsoft.com/office/drawing/2014/main" id="{CE650CFA-5E9B-D032-0011-F6F1227734B0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63" name="Obdélník 162">
                <a:extLst>
                  <a:ext uri="{FF2B5EF4-FFF2-40B4-BE49-F238E27FC236}">
                    <a16:creationId xmlns:a16="http://schemas.microsoft.com/office/drawing/2014/main" id="{86EEF92D-5A4C-B2FB-6A15-5144D9F04B3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64" name="Rectangle 203">
                <a:extLst>
                  <a:ext uri="{FF2B5EF4-FFF2-40B4-BE49-F238E27FC236}">
                    <a16:creationId xmlns:a16="http://schemas.microsoft.com/office/drawing/2014/main" id="{11F485D5-B5D3-60D5-0DE1-A152A5745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2009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58" name="Line 204">
              <a:extLst>
                <a:ext uri="{FF2B5EF4-FFF2-40B4-BE49-F238E27FC236}">
                  <a16:creationId xmlns:a16="http://schemas.microsoft.com/office/drawing/2014/main" id="{97AB1387-21C3-EF42-B7C0-E651D719E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59" name="Line 204">
              <a:extLst>
                <a:ext uri="{FF2B5EF4-FFF2-40B4-BE49-F238E27FC236}">
                  <a16:creationId xmlns:a16="http://schemas.microsoft.com/office/drawing/2014/main" id="{D37B3090-50A7-2A32-22A7-129A00D1F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1" name="Line 204">
              <a:extLst>
                <a:ext uri="{FF2B5EF4-FFF2-40B4-BE49-F238E27FC236}">
                  <a16:creationId xmlns:a16="http://schemas.microsoft.com/office/drawing/2014/main" id="{72283CCC-5A47-B243-0B17-072928BD3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2" name="Rectangle 210">
              <a:extLst>
                <a:ext uri="{FF2B5EF4-FFF2-40B4-BE49-F238E27FC236}">
                  <a16:creationId xmlns:a16="http://schemas.microsoft.com/office/drawing/2014/main" id="{A26D2266-26A6-236F-DEF8-9EF13D812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3944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Luxury goods/ Fashion</a:t>
              </a:r>
            </a:p>
          </p:txBody>
        </p:sp>
        <p:sp>
          <p:nvSpPr>
            <p:cNvPr id="65" name="Rectangle 210">
              <a:extLst>
                <a:ext uri="{FF2B5EF4-FFF2-40B4-BE49-F238E27FC236}">
                  <a16:creationId xmlns:a16="http://schemas.microsoft.com/office/drawing/2014/main" id="{E4D1A64B-B214-2075-FA90-6D91F3A67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506" y="247828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Hugo Boss/ Prague Airport shops</a:t>
              </a:r>
            </a:p>
          </p:txBody>
        </p:sp>
      </p:grpSp>
      <p:grpSp>
        <p:nvGrpSpPr>
          <p:cNvPr id="184" name="Skupina 183">
            <a:extLst>
              <a:ext uri="{FF2B5EF4-FFF2-40B4-BE49-F238E27FC236}">
                <a16:creationId xmlns:a16="http://schemas.microsoft.com/office/drawing/2014/main" id="{CC18D900-424A-3FDB-03BE-1C185624741E}"/>
              </a:ext>
            </a:extLst>
          </p:cNvPr>
          <p:cNvGrpSpPr/>
          <p:nvPr/>
        </p:nvGrpSpPr>
        <p:grpSpPr>
          <a:xfrm>
            <a:off x="9739600" y="3716338"/>
            <a:ext cx="1869291" cy="2331415"/>
            <a:chOff x="484289" y="1039091"/>
            <a:chExt cx="1843275" cy="2372371"/>
          </a:xfrm>
        </p:grpSpPr>
        <p:grpSp>
          <p:nvGrpSpPr>
            <p:cNvPr id="185" name="Skupina 184">
              <a:extLst>
                <a:ext uri="{FF2B5EF4-FFF2-40B4-BE49-F238E27FC236}">
                  <a16:creationId xmlns:a16="http://schemas.microsoft.com/office/drawing/2014/main" id="{D9B3FB0E-CD5E-7BB8-7140-EABA1D35176D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91" name="Obdélník 190">
                <a:extLst>
                  <a:ext uri="{FF2B5EF4-FFF2-40B4-BE49-F238E27FC236}">
                    <a16:creationId xmlns:a16="http://schemas.microsoft.com/office/drawing/2014/main" id="{04DFB779-547B-9524-796B-6D52CDB28920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320" name="Rectangle 203">
                <a:extLst>
                  <a:ext uri="{FF2B5EF4-FFF2-40B4-BE49-F238E27FC236}">
                    <a16:creationId xmlns:a16="http://schemas.microsoft.com/office/drawing/2014/main" id="{29FE2A73-1C16-75BC-F58B-B01F87797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86" name="Line 204">
              <a:extLst>
                <a:ext uri="{FF2B5EF4-FFF2-40B4-BE49-F238E27FC236}">
                  <a16:creationId xmlns:a16="http://schemas.microsoft.com/office/drawing/2014/main" id="{D1F2D4FD-7AA7-0EEB-539C-6340F035C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7" name="Line 204">
              <a:extLst>
                <a:ext uri="{FF2B5EF4-FFF2-40B4-BE49-F238E27FC236}">
                  <a16:creationId xmlns:a16="http://schemas.microsoft.com/office/drawing/2014/main" id="{ABB31259-D122-1C8E-D508-43DEF5252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8" name="Line 204">
              <a:extLst>
                <a:ext uri="{FF2B5EF4-FFF2-40B4-BE49-F238E27FC236}">
                  <a16:creationId xmlns:a16="http://schemas.microsoft.com/office/drawing/2014/main" id="{3AC50E49-AA5F-CB80-E08A-3743F8854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9" name="Line 204">
              <a:extLst>
                <a:ext uri="{FF2B5EF4-FFF2-40B4-BE49-F238E27FC236}">
                  <a16:creationId xmlns:a16="http://schemas.microsoft.com/office/drawing/2014/main" id="{0DF2078F-C01B-008E-A031-2E392EEA6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6737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0" name="Rectangle 210">
              <a:extLst>
                <a:ext uri="{FF2B5EF4-FFF2-40B4-BE49-F238E27FC236}">
                  <a16:creationId xmlns:a16="http://schemas.microsoft.com/office/drawing/2014/main" id="{7E52DFCD-CCF8-DD17-C1C1-951441CFC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76" y="2098395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Transportation and logistics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provider</a:t>
              </a:r>
            </a:p>
          </p:txBody>
        </p:sp>
      </p:grpSp>
      <p:sp>
        <p:nvSpPr>
          <p:cNvPr id="321" name="Rectangle 210">
            <a:extLst>
              <a:ext uri="{FF2B5EF4-FFF2-40B4-BE49-F238E27FC236}">
                <a16:creationId xmlns:a16="http://schemas.microsoft.com/office/drawing/2014/main" id="{864B085F-69A6-FBDC-560D-8C7A51B6F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1231" y="4506018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C.S. Cargo Holding, N.V.</a:t>
            </a:r>
          </a:p>
        </p:txBody>
      </p:sp>
      <p:sp>
        <p:nvSpPr>
          <p:cNvPr id="322" name="Rectangle 210">
            <a:extLst>
              <a:ext uri="{FF2B5EF4-FFF2-40B4-BE49-F238E27FC236}">
                <a16:creationId xmlns:a16="http://schemas.microsoft.com/office/drawing/2014/main" id="{9D3A4158-C4FB-6E1E-7247-8B4D2A7A0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134" y="5110993"/>
            <a:ext cx="1795471" cy="404567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 the transportation &amp; logistic company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mGal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Spedition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, s.r.o. (Slovakia)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C4C78BA-8696-D756-6151-C0463E0A1EE6}"/>
              </a:ext>
            </a:extLst>
          </p:cNvPr>
          <p:cNvGrpSpPr/>
          <p:nvPr/>
        </p:nvGrpSpPr>
        <p:grpSpPr>
          <a:xfrm>
            <a:off x="5270433" y="3716338"/>
            <a:ext cx="1869291" cy="2331415"/>
            <a:chOff x="484289" y="1039091"/>
            <a:chExt cx="1843275" cy="2372371"/>
          </a:xfrm>
        </p:grpSpPr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F1D439E8-9D17-29AD-E434-614388E1D1B0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C3F441B0-F01C-12B6-E578-5FC9CFD287D4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47" name="Rectangle 203">
                <a:extLst>
                  <a:ext uri="{FF2B5EF4-FFF2-40B4-BE49-F238E27FC236}">
                    <a16:creationId xmlns:a16="http://schemas.microsoft.com/office/drawing/2014/main" id="{3BC8E70A-4284-A60E-982E-9E1F286BE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8" name="Line 204">
              <a:extLst>
                <a:ext uri="{FF2B5EF4-FFF2-40B4-BE49-F238E27FC236}">
                  <a16:creationId xmlns:a16="http://schemas.microsoft.com/office/drawing/2014/main" id="{8D538B79-549F-1CDE-91CB-CB64C0BB9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1" name="Line 204">
              <a:extLst>
                <a:ext uri="{FF2B5EF4-FFF2-40B4-BE49-F238E27FC236}">
                  <a16:creationId xmlns:a16="http://schemas.microsoft.com/office/drawing/2014/main" id="{2390B4A1-7A59-DF14-10A5-2628B3C05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7437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2" name="Line 204">
              <a:extLst>
                <a:ext uri="{FF2B5EF4-FFF2-40B4-BE49-F238E27FC236}">
                  <a16:creationId xmlns:a16="http://schemas.microsoft.com/office/drawing/2014/main" id="{E13B1A5A-A4AA-0885-7B37-D6FD4CA33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4745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4" name="Rectangle 210">
              <a:extLst>
                <a:ext uri="{FF2B5EF4-FFF2-40B4-BE49-F238E27FC236}">
                  <a16:creationId xmlns:a16="http://schemas.microsoft.com/office/drawing/2014/main" id="{2E8BCCE2-EC30-8CD1-176B-1D526A96D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76" y="2289964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Merger, restructuring,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                     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due diligence,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audit</a:t>
              </a:r>
            </a:p>
          </p:txBody>
        </p:sp>
      </p:grpSp>
      <p:sp>
        <p:nvSpPr>
          <p:cNvPr id="48" name="Rectangle 210">
            <a:extLst>
              <a:ext uri="{FF2B5EF4-FFF2-40B4-BE49-F238E27FC236}">
                <a16:creationId xmlns:a16="http://schemas.microsoft.com/office/drawing/2014/main" id="{2BED55D5-ABA7-9B8E-AA54-411A8FF64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5512" y="4465673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Meopta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Přerov</a:t>
            </a:r>
            <a:endParaRPr lang="en-US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22073920-7702-092F-30D5-87739AA7C301}"/>
              </a:ext>
            </a:extLst>
          </p:cNvPr>
          <p:cNvGrpSpPr/>
          <p:nvPr/>
        </p:nvGrpSpPr>
        <p:grpSpPr>
          <a:xfrm>
            <a:off x="780479" y="3716338"/>
            <a:ext cx="1869291" cy="2331415"/>
            <a:chOff x="484289" y="1039091"/>
            <a:chExt cx="1843275" cy="2372371"/>
          </a:xfrm>
        </p:grpSpPr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B853B6C5-941D-C11D-3D69-C82D0E5D578B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7"/>
            </a:xfrm>
          </p:grpSpPr>
          <p:sp>
            <p:nvSpPr>
              <p:cNvPr id="78" name="Obdélník 77">
                <a:extLst>
                  <a:ext uri="{FF2B5EF4-FFF2-40B4-BE49-F238E27FC236}">
                    <a16:creationId xmlns:a16="http://schemas.microsoft.com/office/drawing/2014/main" id="{2EF109CE-A97E-9421-40B8-CDBA39856329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7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79" name="Rectangle 203">
                <a:extLst>
                  <a:ext uri="{FF2B5EF4-FFF2-40B4-BE49-F238E27FC236}">
                    <a16:creationId xmlns:a16="http://schemas.microsoft.com/office/drawing/2014/main" id="{E59B25E7-47AD-9F89-C759-D59796714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71" name="Line 204">
              <a:extLst>
                <a:ext uri="{FF2B5EF4-FFF2-40B4-BE49-F238E27FC236}">
                  <a16:creationId xmlns:a16="http://schemas.microsoft.com/office/drawing/2014/main" id="{615D2480-976A-E981-A8B0-166CC10D6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2" name="Line 204">
              <a:extLst>
                <a:ext uri="{FF2B5EF4-FFF2-40B4-BE49-F238E27FC236}">
                  <a16:creationId xmlns:a16="http://schemas.microsoft.com/office/drawing/2014/main" id="{95934AEB-4438-36C0-83FB-487565AFE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4" name="Line 204">
              <a:extLst>
                <a:ext uri="{FF2B5EF4-FFF2-40B4-BE49-F238E27FC236}">
                  <a16:creationId xmlns:a16="http://schemas.microsoft.com/office/drawing/2014/main" id="{2A485D9C-73BB-826C-C319-158C75471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7" name="Rectangle 210">
              <a:extLst>
                <a:ext uri="{FF2B5EF4-FFF2-40B4-BE49-F238E27FC236}">
                  <a16:creationId xmlns:a16="http://schemas.microsoft.com/office/drawing/2014/main" id="{DE240108-68B6-B7D5-1109-B320653C4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235234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the transportation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&amp; logistic company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JTC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Transcentrum</a:t>
              </a: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2" name="Rectangle 210">
              <a:extLst>
                <a:ext uri="{FF2B5EF4-FFF2-40B4-BE49-F238E27FC236}">
                  <a16:creationId xmlns:a16="http://schemas.microsoft.com/office/drawing/2014/main" id="{A0998996-11F6-F9D8-1D8C-F5D0141DE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77" y="185053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C.S. Cargo Holding, N.V.</a:t>
              </a:r>
            </a:p>
          </p:txBody>
        </p:sp>
      </p:grpSp>
      <p:grpSp>
        <p:nvGrpSpPr>
          <p:cNvPr id="114" name="Skupina 113">
            <a:extLst>
              <a:ext uri="{FF2B5EF4-FFF2-40B4-BE49-F238E27FC236}">
                <a16:creationId xmlns:a16="http://schemas.microsoft.com/office/drawing/2014/main" id="{B5676FE2-8C1E-298D-A8D0-EB679BC1867B}"/>
              </a:ext>
            </a:extLst>
          </p:cNvPr>
          <p:cNvGrpSpPr/>
          <p:nvPr/>
        </p:nvGrpSpPr>
        <p:grpSpPr>
          <a:xfrm>
            <a:off x="7511191" y="3719521"/>
            <a:ext cx="1869291" cy="2331415"/>
            <a:chOff x="484289" y="1039091"/>
            <a:chExt cx="1843275" cy="2372371"/>
          </a:xfrm>
        </p:grpSpPr>
        <p:grpSp>
          <p:nvGrpSpPr>
            <p:cNvPr id="115" name="Skupina 114">
              <a:extLst>
                <a:ext uri="{FF2B5EF4-FFF2-40B4-BE49-F238E27FC236}">
                  <a16:creationId xmlns:a16="http://schemas.microsoft.com/office/drawing/2014/main" id="{64EE48BE-F3BD-20D9-2452-776E0C09A6E4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22" name="Obdélník 121">
                <a:extLst>
                  <a:ext uri="{FF2B5EF4-FFF2-40B4-BE49-F238E27FC236}">
                    <a16:creationId xmlns:a16="http://schemas.microsoft.com/office/drawing/2014/main" id="{E246A787-EF4D-74C6-BF8D-4CCDE771DFCE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23" name="Rectangle 203">
                <a:extLst>
                  <a:ext uri="{FF2B5EF4-FFF2-40B4-BE49-F238E27FC236}">
                    <a16:creationId xmlns:a16="http://schemas.microsoft.com/office/drawing/2014/main" id="{C5D666A3-0099-9B94-2E33-248CBE070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16" name="Line 204">
              <a:extLst>
                <a:ext uri="{FF2B5EF4-FFF2-40B4-BE49-F238E27FC236}">
                  <a16:creationId xmlns:a16="http://schemas.microsoft.com/office/drawing/2014/main" id="{3058EA8C-4653-5840-2597-B36443234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7" name="Line 204">
              <a:extLst>
                <a:ext uri="{FF2B5EF4-FFF2-40B4-BE49-F238E27FC236}">
                  <a16:creationId xmlns:a16="http://schemas.microsoft.com/office/drawing/2014/main" id="{D9027145-AC57-AE7C-E335-16E6E79A3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8" name="Line 204">
              <a:extLst>
                <a:ext uri="{FF2B5EF4-FFF2-40B4-BE49-F238E27FC236}">
                  <a16:creationId xmlns:a16="http://schemas.microsoft.com/office/drawing/2014/main" id="{62CC472B-BA67-3482-0460-20F9777F4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1" name="Rectangle 210">
              <a:extLst>
                <a:ext uri="{FF2B5EF4-FFF2-40B4-BE49-F238E27FC236}">
                  <a16:creationId xmlns:a16="http://schemas.microsoft.com/office/drawing/2014/main" id="{FB2C909C-76B0-D8AA-5F05-0330DC038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007" y="2105239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Leading publishing house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in Slovakia</a:t>
              </a:r>
            </a:p>
          </p:txBody>
        </p:sp>
        <p:sp>
          <p:nvSpPr>
            <p:cNvPr id="87" name="Rectangle 210">
              <a:extLst>
                <a:ext uri="{FF2B5EF4-FFF2-40B4-BE49-F238E27FC236}">
                  <a16:creationId xmlns:a16="http://schemas.microsoft.com/office/drawing/2014/main" id="{86BEBAFD-2005-B47B-7069-6FC9C85C4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01" y="2568650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Financial advisory, company valuation, business plan</a:t>
              </a:r>
            </a:p>
          </p:txBody>
        </p:sp>
      </p:grpSp>
      <p:sp>
        <p:nvSpPr>
          <p:cNvPr id="124" name="Rectangle 210">
            <a:extLst>
              <a:ext uri="{FF2B5EF4-FFF2-40B4-BE49-F238E27FC236}">
                <a16:creationId xmlns:a16="http://schemas.microsoft.com/office/drawing/2014/main" id="{31E6BCEF-AFE8-68C1-3089-4F240C7C4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718" y="4509201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fr-FR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Společnost 7PLUS, s.r.o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A4CE06B0-3528-89FA-17D9-452E74405EC4}"/>
              </a:ext>
            </a:extLst>
          </p:cNvPr>
          <p:cNvGrpSpPr/>
          <p:nvPr/>
        </p:nvGrpSpPr>
        <p:grpSpPr>
          <a:xfrm>
            <a:off x="795478" y="1012610"/>
            <a:ext cx="1869291" cy="2331415"/>
            <a:chOff x="484289" y="1039091"/>
            <a:chExt cx="1843275" cy="2372371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6CAC6348-2B34-8B27-A5F9-DA46271C315E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07314819-F0E1-ECDC-7FD9-E8DF0A87A421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54" name="Rectangle 203">
                <a:extLst>
                  <a:ext uri="{FF2B5EF4-FFF2-40B4-BE49-F238E27FC236}">
                    <a16:creationId xmlns:a16="http://schemas.microsoft.com/office/drawing/2014/main" id="{23AD3909-A3CC-876F-E357-4AFEA1BA3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1" name="Line 204">
              <a:extLst>
                <a:ext uri="{FF2B5EF4-FFF2-40B4-BE49-F238E27FC236}">
                  <a16:creationId xmlns:a16="http://schemas.microsoft.com/office/drawing/2014/main" id="{BB33B09F-3155-5830-5228-FB0E832A5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" name="Line 204">
              <a:extLst>
                <a:ext uri="{FF2B5EF4-FFF2-40B4-BE49-F238E27FC236}">
                  <a16:creationId xmlns:a16="http://schemas.microsoft.com/office/drawing/2014/main" id="{FF2DCCC1-1EC4-C474-87F5-39A744EB7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" name="Line 204">
              <a:extLst>
                <a:ext uri="{FF2B5EF4-FFF2-40B4-BE49-F238E27FC236}">
                  <a16:creationId xmlns:a16="http://schemas.microsoft.com/office/drawing/2014/main" id="{D2AA6DC0-965E-679F-F43F-305555141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673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5" name="Line 204">
              <a:extLst>
                <a:ext uri="{FF2B5EF4-FFF2-40B4-BE49-F238E27FC236}">
                  <a16:creationId xmlns:a16="http://schemas.microsoft.com/office/drawing/2014/main" id="{0EA24995-C910-C588-539F-DBAF23D86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6" name="Rectangle 210">
              <a:extLst>
                <a:ext uri="{FF2B5EF4-FFF2-40B4-BE49-F238E27FC236}">
                  <a16:creationId xmlns:a16="http://schemas.microsoft.com/office/drawing/2014/main" id="{5BEC4B41-9A31-A8AF-586C-AB5F738B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05239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Transportation and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Logistics provider</a:t>
              </a:r>
            </a:p>
          </p:txBody>
        </p:sp>
      </p:grpSp>
      <p:sp>
        <p:nvSpPr>
          <p:cNvPr id="61" name="Rectangle 210">
            <a:extLst>
              <a:ext uri="{FF2B5EF4-FFF2-40B4-BE49-F238E27FC236}">
                <a16:creationId xmlns:a16="http://schemas.microsoft.com/office/drawing/2014/main" id="{EB56461E-2980-0DB9-A74A-193B4AC30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81" y="1802290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C.S. Cargo a.s.</a:t>
            </a:r>
          </a:p>
        </p:txBody>
      </p:sp>
      <p:sp>
        <p:nvSpPr>
          <p:cNvPr id="62" name="Rectangle 210">
            <a:extLst>
              <a:ext uri="{FF2B5EF4-FFF2-40B4-BE49-F238E27FC236}">
                <a16:creationId xmlns:a16="http://schemas.microsoft.com/office/drawing/2014/main" id="{D74A396F-52C6-7C80-D316-4DE4F2C26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288" y="2481227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 Golem</a:t>
            </a:r>
          </a:p>
        </p:txBody>
      </p:sp>
      <p:pic>
        <p:nvPicPr>
          <p:cNvPr id="99" name="Picture 156" descr="spolchemie-logo-RGB.jpg">
            <a:extLst>
              <a:ext uri="{FF2B5EF4-FFF2-40B4-BE49-F238E27FC236}">
                <a16:creationId xmlns:a16="http://schemas.microsoft.com/office/drawing/2014/main" id="{A117F845-B4A1-634B-3986-7DFF33826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65" y="4096297"/>
            <a:ext cx="1077277" cy="154087"/>
          </a:xfrm>
          <a:prstGeom prst="rect">
            <a:avLst/>
          </a:prstGeom>
        </p:spPr>
      </p:pic>
      <p:sp>
        <p:nvSpPr>
          <p:cNvPr id="100" name="Rectangle 210">
            <a:extLst>
              <a:ext uri="{FF2B5EF4-FFF2-40B4-BE49-F238E27FC236}">
                <a16:creationId xmlns:a16="http://schemas.microsoft.com/office/drawing/2014/main" id="{2259327A-1C30-DA30-7667-46ABF3DCD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108" y="4930519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Spolek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pro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chemickou</a:t>
            </a:r>
            <a:endParaRPr lang="en-US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hutní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výrobu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, a.s.</a:t>
            </a:r>
          </a:p>
        </p:txBody>
      </p:sp>
      <p:pic>
        <p:nvPicPr>
          <p:cNvPr id="3" name="Picture 51" descr="CS_Cargo_logo_poz_RGB">
            <a:extLst>
              <a:ext uri="{FF2B5EF4-FFF2-40B4-BE49-F238E27FC236}">
                <a16:creationId xmlns:a16="http://schemas.microsoft.com/office/drawing/2014/main" id="{0DE784B9-D982-6085-D6A9-1415B85B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5587" y="1429501"/>
            <a:ext cx="1083885" cy="1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ek 15" descr="golem.jpg">
            <a:extLst>
              <a:ext uri="{FF2B5EF4-FFF2-40B4-BE49-F238E27FC236}">
                <a16:creationId xmlns:a16="http://schemas.microsoft.com/office/drawing/2014/main" id="{62E9088C-371B-0AA9-056B-A453141B0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897" y="2948810"/>
            <a:ext cx="581263" cy="166075"/>
          </a:xfrm>
          <a:prstGeom prst="rect">
            <a:avLst/>
          </a:prstGeom>
        </p:spPr>
      </p:pic>
      <p:pic>
        <p:nvPicPr>
          <p:cNvPr id="18" name="Picture 49" descr="http://www.vcpag.com/416_DE-MasterImg-logo.gif">
            <a:hlinkClick r:id="rId8"/>
            <a:extLst>
              <a:ext uri="{FF2B5EF4-FFF2-40B4-BE49-F238E27FC236}">
                <a16:creationId xmlns:a16="http://schemas.microsoft.com/office/drawing/2014/main" id="{1DEEFFF6-381F-3C6C-553D-BF3F9782B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2728" y="1417786"/>
            <a:ext cx="1146314" cy="17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ORBION.CZ">
            <a:extLst>
              <a:ext uri="{FF2B5EF4-FFF2-40B4-BE49-F238E27FC236}">
                <a16:creationId xmlns:a16="http://schemas.microsoft.com/office/drawing/2014/main" id="{121238CE-A215-4430-314B-58F1FE30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92534" y="2953768"/>
            <a:ext cx="646701" cy="15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9" descr="Homepage SagaTrade HUGO BOSS">
            <a:extLst>
              <a:ext uri="{FF2B5EF4-FFF2-40B4-BE49-F238E27FC236}">
                <a16:creationId xmlns:a16="http://schemas.microsoft.com/office/drawing/2014/main" id="{D329BF40-B771-2D4C-77EE-41EE2FFC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49659" y="1359048"/>
            <a:ext cx="590309" cy="27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1" descr="Hugo Boss">
            <a:extLst>
              <a:ext uri="{FF2B5EF4-FFF2-40B4-BE49-F238E27FC236}">
                <a16:creationId xmlns:a16="http://schemas.microsoft.com/office/drawing/2014/main" id="{065A7306-111E-CB63-99F9-F02B002D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288" y="1720650"/>
            <a:ext cx="444170" cy="1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204">
            <a:extLst>
              <a:ext uri="{FF2B5EF4-FFF2-40B4-BE49-F238E27FC236}">
                <a16:creationId xmlns:a16="http://schemas.microsoft.com/office/drawing/2014/main" id="{7EA8EF64-5405-4702-525A-5408A6FFC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8008" y="2385736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66" name="Picture 51" descr="CS_Cargo_logo_poz_RGB">
            <a:extLst>
              <a:ext uri="{FF2B5EF4-FFF2-40B4-BE49-F238E27FC236}">
                <a16:creationId xmlns:a16="http://schemas.microsoft.com/office/drawing/2014/main" id="{E989DBF8-3BDA-3400-AEFC-B0C58562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8438" y="1484396"/>
            <a:ext cx="1083886" cy="1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03">
            <a:extLst>
              <a:ext uri="{FF2B5EF4-FFF2-40B4-BE49-F238E27FC236}">
                <a16:creationId xmlns:a16="http://schemas.microsoft.com/office/drawing/2014/main" id="{218DB2DC-9695-8709-C5AC-3148C22B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0322" y="2845694"/>
            <a:ext cx="880117" cy="34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21" descr="image002">
            <a:extLst>
              <a:ext uri="{FF2B5EF4-FFF2-40B4-BE49-F238E27FC236}">
                <a16:creationId xmlns:a16="http://schemas.microsoft.com/office/drawing/2014/main" id="{39BCA3E7-EFB8-BA8D-AAC3-43A30D58D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37523" y="1465935"/>
            <a:ext cx="703343" cy="2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1" descr="CS_Cargo_logo_poz_RGB">
            <a:extLst>
              <a:ext uri="{FF2B5EF4-FFF2-40B4-BE49-F238E27FC236}">
                <a16:creationId xmlns:a16="http://schemas.microsoft.com/office/drawing/2014/main" id="{3EA37CC4-0E45-2533-4170-2297B3BD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276" y="4112633"/>
            <a:ext cx="1053814" cy="18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02" descr="logo">
            <a:extLst>
              <a:ext uri="{FF2B5EF4-FFF2-40B4-BE49-F238E27FC236}">
                <a16:creationId xmlns:a16="http://schemas.microsoft.com/office/drawing/2014/main" id="{22D20172-0E06-E62C-4F48-A33785FB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896" y="5596162"/>
            <a:ext cx="581263" cy="25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05" descr="Hexion Logo">
            <a:extLst>
              <a:ext uri="{FF2B5EF4-FFF2-40B4-BE49-F238E27FC236}">
                <a16:creationId xmlns:a16="http://schemas.microsoft.com/office/drawing/2014/main" id="{ACA902F3-06BE-9DA7-B67B-519C672E8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56182" y="5653998"/>
            <a:ext cx="544637" cy="24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">
            <a:extLst>
              <a:ext uri="{FF2B5EF4-FFF2-40B4-BE49-F238E27FC236}">
                <a16:creationId xmlns:a16="http://schemas.microsoft.com/office/drawing/2014/main" id="{6D85A2E3-5DCA-6C4E-DB02-4C3CF8BCEE5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717" y="4092254"/>
            <a:ext cx="938584" cy="334495"/>
          </a:xfrm>
          <a:prstGeom prst="rect">
            <a:avLst/>
          </a:prstGeom>
        </p:spPr>
      </p:pic>
      <p:pic>
        <p:nvPicPr>
          <p:cNvPr id="84" name="Picture 254">
            <a:extLst>
              <a:ext uri="{FF2B5EF4-FFF2-40B4-BE49-F238E27FC236}">
                <a16:creationId xmlns:a16="http://schemas.microsoft.com/office/drawing/2014/main" id="{5CCE6137-3470-B38A-41F5-46E90C67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320" y="5576882"/>
            <a:ext cx="595758" cy="2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41">
            <a:extLst>
              <a:ext uri="{FF2B5EF4-FFF2-40B4-BE49-F238E27FC236}">
                <a16:creationId xmlns:a16="http://schemas.microsoft.com/office/drawing/2014/main" id="{F3448B30-423B-25F7-B76E-017931CD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523" y="4092254"/>
            <a:ext cx="249664" cy="35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6" descr="cs_cargo_123760.jpg">
            <a:extLst>
              <a:ext uri="{FF2B5EF4-FFF2-40B4-BE49-F238E27FC236}">
                <a16:creationId xmlns:a16="http://schemas.microsoft.com/office/drawing/2014/main" id="{9B7BF6E5-EAFE-207E-E202-61450E32191C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7385" y="4156650"/>
            <a:ext cx="1212998" cy="205701"/>
          </a:xfrm>
          <a:prstGeom prst="rect">
            <a:avLst/>
          </a:prstGeom>
        </p:spPr>
      </p:pic>
      <p:pic>
        <p:nvPicPr>
          <p:cNvPr id="89" name="Picture 42" descr="logo-mGal">
            <a:extLst>
              <a:ext uri="{FF2B5EF4-FFF2-40B4-BE49-F238E27FC236}">
                <a16:creationId xmlns:a16="http://schemas.microsoft.com/office/drawing/2014/main" id="{D2E4DEEF-FF73-8C90-3EA4-6E4877758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6657" y="5647275"/>
            <a:ext cx="431339" cy="24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8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FDE449-88AC-0915-C2DC-7B0D96C2E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ED5A0-41E7-63BC-481C-B3DDB2071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D9FD987F-0C59-0008-63DC-CC8D325D8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ADEEE678-C884-3FFC-70F1-6209E2EBB41D}"/>
              </a:ext>
            </a:extLst>
          </p:cNvPr>
          <p:cNvGrpSpPr/>
          <p:nvPr/>
        </p:nvGrpSpPr>
        <p:grpSpPr>
          <a:xfrm>
            <a:off x="4074900" y="2379710"/>
            <a:ext cx="1869291" cy="2331415"/>
            <a:chOff x="484289" y="1039091"/>
            <a:chExt cx="1843275" cy="2372371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2667E9E2-D9EF-C2CD-AD1F-9E7D39B55110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E9006CC4-465C-DCF9-B25F-6BD3984077EB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3" name="Rectangle 203">
                <a:extLst>
                  <a:ext uri="{FF2B5EF4-FFF2-40B4-BE49-F238E27FC236}">
                    <a16:creationId xmlns:a16="http://schemas.microsoft.com/office/drawing/2014/main" id="{F9734812-B17D-1F43-1077-3A7B52BB3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7" name="Line 204">
              <a:extLst>
                <a:ext uri="{FF2B5EF4-FFF2-40B4-BE49-F238E27FC236}">
                  <a16:creationId xmlns:a16="http://schemas.microsoft.com/office/drawing/2014/main" id="{663D5EE4-9298-084D-0830-942263F05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" name="Line 204">
              <a:extLst>
                <a:ext uri="{FF2B5EF4-FFF2-40B4-BE49-F238E27FC236}">
                  <a16:creationId xmlns:a16="http://schemas.microsoft.com/office/drawing/2014/main" id="{FED89893-020C-07AF-FDF1-CE4465B6D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" name="Line 204">
              <a:extLst>
                <a:ext uri="{FF2B5EF4-FFF2-40B4-BE49-F238E27FC236}">
                  <a16:creationId xmlns:a16="http://schemas.microsoft.com/office/drawing/2014/main" id="{D45FA606-3877-C0D9-4C06-CF9AEC4F7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043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" name="Line 204">
              <a:extLst>
                <a:ext uri="{FF2B5EF4-FFF2-40B4-BE49-F238E27FC236}">
                  <a16:creationId xmlns:a16="http://schemas.microsoft.com/office/drawing/2014/main" id="{EA09433F-94D7-25D7-A942-666773223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92896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" name="Rectangle 210">
              <a:extLst>
                <a:ext uri="{FF2B5EF4-FFF2-40B4-BE49-F238E27FC236}">
                  <a16:creationId xmlns:a16="http://schemas.microsoft.com/office/drawing/2014/main" id="{EFC7DC87-2B8C-550D-C0EE-AA76D81DD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15313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Financial investor</a:t>
              </a:r>
            </a:p>
          </p:txBody>
        </p:sp>
      </p:grpSp>
      <p:sp>
        <p:nvSpPr>
          <p:cNvPr id="14" name="Rectangle 210">
            <a:extLst>
              <a:ext uri="{FF2B5EF4-FFF2-40B4-BE49-F238E27FC236}">
                <a16:creationId xmlns:a16="http://schemas.microsoft.com/office/drawing/2014/main" id="{610E0343-F1C5-BD54-E2D1-9686BA4AD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531" y="3182848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Poštová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banka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, a.s.</a:t>
            </a:r>
            <a:r>
              <a:rPr lang="cs-CZ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(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Slovensko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)</a:t>
            </a:r>
          </a:p>
        </p:txBody>
      </p:sp>
      <p:sp>
        <p:nvSpPr>
          <p:cNvPr id="15" name="Rectangle 210">
            <a:extLst>
              <a:ext uri="{FF2B5EF4-FFF2-40B4-BE49-F238E27FC236}">
                <a16:creationId xmlns:a16="http://schemas.microsoft.com/office/drawing/2014/main" id="{98FA6D30-3CDF-2171-A224-6E1BEEC5E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434" y="3794535"/>
            <a:ext cx="1795471" cy="404567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Rating Advisory Services for rating assessment performed by Moody‘s Investors Service</a:t>
            </a:r>
          </a:p>
        </p:txBody>
      </p:sp>
      <p:grpSp>
        <p:nvGrpSpPr>
          <p:cNvPr id="156" name="Skupina 155">
            <a:extLst>
              <a:ext uri="{FF2B5EF4-FFF2-40B4-BE49-F238E27FC236}">
                <a16:creationId xmlns:a16="http://schemas.microsoft.com/office/drawing/2014/main" id="{2948939E-16C2-00C9-154B-193BAFE554DC}"/>
              </a:ext>
            </a:extLst>
          </p:cNvPr>
          <p:cNvGrpSpPr/>
          <p:nvPr/>
        </p:nvGrpSpPr>
        <p:grpSpPr>
          <a:xfrm>
            <a:off x="6326795" y="2379739"/>
            <a:ext cx="1869291" cy="2331415"/>
            <a:chOff x="484289" y="1039091"/>
            <a:chExt cx="1843275" cy="2372371"/>
          </a:xfrm>
        </p:grpSpPr>
        <p:grpSp>
          <p:nvGrpSpPr>
            <p:cNvPr id="157" name="Skupina 156">
              <a:extLst>
                <a:ext uri="{FF2B5EF4-FFF2-40B4-BE49-F238E27FC236}">
                  <a16:creationId xmlns:a16="http://schemas.microsoft.com/office/drawing/2014/main" id="{BC0DE2E9-011D-B6B7-5430-0A87CC36CF2D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63" name="Obdélník 162">
                <a:extLst>
                  <a:ext uri="{FF2B5EF4-FFF2-40B4-BE49-F238E27FC236}">
                    <a16:creationId xmlns:a16="http://schemas.microsoft.com/office/drawing/2014/main" id="{6443C0B4-E0CB-4E3F-C648-74BF94C1F95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64" name="Rectangle 203">
                <a:extLst>
                  <a:ext uri="{FF2B5EF4-FFF2-40B4-BE49-F238E27FC236}">
                    <a16:creationId xmlns:a16="http://schemas.microsoft.com/office/drawing/2014/main" id="{754105FA-9A93-CFF6-6C04-835C0335D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58" name="Line 204">
              <a:extLst>
                <a:ext uri="{FF2B5EF4-FFF2-40B4-BE49-F238E27FC236}">
                  <a16:creationId xmlns:a16="http://schemas.microsoft.com/office/drawing/2014/main" id="{FC4FBF1E-E025-AA5D-C349-5ABB74656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59" name="Line 204">
              <a:extLst>
                <a:ext uri="{FF2B5EF4-FFF2-40B4-BE49-F238E27FC236}">
                  <a16:creationId xmlns:a16="http://schemas.microsoft.com/office/drawing/2014/main" id="{77F915C4-7376-86C0-6D5F-9D2C7E863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192385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1" name="Line 204">
              <a:extLst>
                <a:ext uri="{FF2B5EF4-FFF2-40B4-BE49-F238E27FC236}">
                  <a16:creationId xmlns:a16="http://schemas.microsoft.com/office/drawing/2014/main" id="{15F67030-C1DD-C997-A35B-F7EC74EB1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92896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2" name="Rectangle 210">
              <a:extLst>
                <a:ext uri="{FF2B5EF4-FFF2-40B4-BE49-F238E27FC236}">
                  <a16:creationId xmlns:a16="http://schemas.microsoft.com/office/drawing/2014/main" id="{21CE668B-12F9-843C-EC18-49B5292F3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1995769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Transportation and logistics provider</a:t>
              </a:r>
            </a:p>
          </p:txBody>
        </p:sp>
        <p:sp>
          <p:nvSpPr>
            <p:cNvPr id="65" name="Rectangle 210">
              <a:extLst>
                <a:ext uri="{FF2B5EF4-FFF2-40B4-BE49-F238E27FC236}">
                  <a16:creationId xmlns:a16="http://schemas.microsoft.com/office/drawing/2014/main" id="{61E6B252-51CB-EC16-BC1B-BFA90A587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506" y="2444070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the transportation &amp; logistic company</a:t>
              </a:r>
            </a:p>
            <a:p>
              <a:pPr algn="ctr" defTabSz="472839" eaLnBrk="0" hangingPunct="0">
                <a:defRPr/>
              </a:pP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Smidbersky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Transport, a.s.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E5DAA3D9-FD9E-AD46-9C9B-38E2B747E5A4}"/>
              </a:ext>
            </a:extLst>
          </p:cNvPr>
          <p:cNvGrpSpPr/>
          <p:nvPr/>
        </p:nvGrpSpPr>
        <p:grpSpPr>
          <a:xfrm>
            <a:off x="1871243" y="2377487"/>
            <a:ext cx="1869291" cy="2331415"/>
            <a:chOff x="484289" y="1039091"/>
            <a:chExt cx="1843275" cy="2372371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673FB15B-372B-B4D2-762C-072EAC34145B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EC435496-315B-7D5B-C13E-7396A1CF1B1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54" name="Rectangle 203">
                <a:extLst>
                  <a:ext uri="{FF2B5EF4-FFF2-40B4-BE49-F238E27FC236}">
                    <a16:creationId xmlns:a16="http://schemas.microsoft.com/office/drawing/2014/main" id="{D8F51287-667E-7265-3883-876D65CC8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1" name="Line 204">
              <a:extLst>
                <a:ext uri="{FF2B5EF4-FFF2-40B4-BE49-F238E27FC236}">
                  <a16:creationId xmlns:a16="http://schemas.microsoft.com/office/drawing/2014/main" id="{55338731-7DA7-A48C-36F9-FC1CEE420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" name="Line 204">
              <a:extLst>
                <a:ext uri="{FF2B5EF4-FFF2-40B4-BE49-F238E27FC236}">
                  <a16:creationId xmlns:a16="http://schemas.microsoft.com/office/drawing/2014/main" id="{5C906F0C-F12B-4C3F-6E6A-C8662CE83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" name="Line 204">
              <a:extLst>
                <a:ext uri="{FF2B5EF4-FFF2-40B4-BE49-F238E27FC236}">
                  <a16:creationId xmlns:a16="http://schemas.microsoft.com/office/drawing/2014/main" id="{0E269AC7-DEBE-AC2A-0819-2E7B038AD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6273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61" name="Rectangle 210">
            <a:extLst>
              <a:ext uri="{FF2B5EF4-FFF2-40B4-BE49-F238E27FC236}">
                <a16:creationId xmlns:a16="http://schemas.microsoft.com/office/drawing/2014/main" id="{CF1D4E55-7709-5E0E-47EB-46D779E3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046" y="3167167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Cobra s.r.o.</a:t>
            </a:r>
          </a:p>
        </p:txBody>
      </p:sp>
      <p:sp>
        <p:nvSpPr>
          <p:cNvPr id="64" name="Line 204">
            <a:extLst>
              <a:ext uri="{FF2B5EF4-FFF2-40B4-BE49-F238E27FC236}">
                <a16:creationId xmlns:a16="http://schemas.microsoft.com/office/drawing/2014/main" id="{61D4F771-6AB8-2087-C39C-93F481E9B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3773" y="3676655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5C84C4CC-3979-8B37-D13F-261456EB14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873" y="2769202"/>
            <a:ext cx="1049000" cy="258504"/>
          </a:xfrm>
          <a:prstGeom prst="rect">
            <a:avLst/>
          </a:prstGeom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2EAEB4F3-06B8-5365-9BE5-33FCE8ECDE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977" y="2759241"/>
            <a:ext cx="363253" cy="354799"/>
          </a:xfrm>
          <a:prstGeom prst="rect">
            <a:avLst/>
          </a:prstGeom>
        </p:spPr>
      </p:pic>
      <p:pic>
        <p:nvPicPr>
          <p:cNvPr id="43" name="Picture 39">
            <a:extLst>
              <a:ext uri="{FF2B5EF4-FFF2-40B4-BE49-F238E27FC236}">
                <a16:creationId xmlns:a16="http://schemas.microsoft.com/office/drawing/2014/main" id="{E7BC1B47-2EB7-5B35-E4E5-78AA4544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306" y="4353200"/>
            <a:ext cx="706593" cy="22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40" descr="cs_cargo_123760.jpg">
            <a:extLst>
              <a:ext uri="{FF2B5EF4-FFF2-40B4-BE49-F238E27FC236}">
                <a16:creationId xmlns:a16="http://schemas.microsoft.com/office/drawing/2014/main" id="{9049E607-A440-C02C-A958-BB5718F0A9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426" y="2767989"/>
            <a:ext cx="1212998" cy="205701"/>
          </a:xfrm>
          <a:prstGeom prst="rect">
            <a:avLst/>
          </a:prstGeom>
        </p:spPr>
      </p:pic>
      <p:sp>
        <p:nvSpPr>
          <p:cNvPr id="60" name="Rectangle 210">
            <a:extLst>
              <a:ext uri="{FF2B5EF4-FFF2-40B4-BE49-F238E27FC236}">
                <a16:creationId xmlns:a16="http://schemas.microsoft.com/office/drawing/2014/main" id="{580B421B-26F6-F4F8-402E-3128225F6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537" y="2993725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C.S. Cargo Holding, N.V.</a:t>
            </a:r>
          </a:p>
        </p:txBody>
      </p:sp>
      <p:pic>
        <p:nvPicPr>
          <p:cNvPr id="63" name="Picture 132">
            <a:extLst>
              <a:ext uri="{FF2B5EF4-FFF2-40B4-BE49-F238E27FC236}">
                <a16:creationId xmlns:a16="http://schemas.microsoft.com/office/drawing/2014/main" id="{6C2138B7-33B5-1B68-9B00-A032FA6551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5632" y="4303441"/>
            <a:ext cx="618586" cy="231970"/>
          </a:xfrm>
          <a:prstGeom prst="rect">
            <a:avLst/>
          </a:prstGeom>
        </p:spPr>
      </p:pic>
      <p:grpSp>
        <p:nvGrpSpPr>
          <p:cNvPr id="67" name="Skupina 66">
            <a:extLst>
              <a:ext uri="{FF2B5EF4-FFF2-40B4-BE49-F238E27FC236}">
                <a16:creationId xmlns:a16="http://schemas.microsoft.com/office/drawing/2014/main" id="{F4362521-B15C-5B7C-3FEE-AF2E4E271B47}"/>
              </a:ext>
            </a:extLst>
          </p:cNvPr>
          <p:cNvGrpSpPr/>
          <p:nvPr/>
        </p:nvGrpSpPr>
        <p:grpSpPr>
          <a:xfrm>
            <a:off x="8525659" y="2381568"/>
            <a:ext cx="1869291" cy="2331415"/>
            <a:chOff x="484289" y="1039091"/>
            <a:chExt cx="1843275" cy="2372371"/>
          </a:xfrm>
        </p:grpSpPr>
        <p:grpSp>
          <p:nvGrpSpPr>
            <p:cNvPr id="73" name="Skupina 72">
              <a:extLst>
                <a:ext uri="{FF2B5EF4-FFF2-40B4-BE49-F238E27FC236}">
                  <a16:creationId xmlns:a16="http://schemas.microsoft.com/office/drawing/2014/main" id="{9AFB4CF6-2A77-4E1E-99AA-3DBE5DAB555D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A5517857-4E65-5922-C5EA-8C5723FDEB96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94" name="Rectangle 203">
                <a:extLst>
                  <a:ext uri="{FF2B5EF4-FFF2-40B4-BE49-F238E27FC236}">
                    <a16:creationId xmlns:a16="http://schemas.microsoft.com/office/drawing/2014/main" id="{6DC26DE2-7389-D90A-0E99-F7F28513F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2007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76" name="Line 204">
              <a:extLst>
                <a:ext uri="{FF2B5EF4-FFF2-40B4-BE49-F238E27FC236}">
                  <a16:creationId xmlns:a16="http://schemas.microsoft.com/office/drawing/2014/main" id="{B2CF654E-F118-68EE-8AFA-FA76B6101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5" name="Line 204">
              <a:extLst>
                <a:ext uri="{FF2B5EF4-FFF2-40B4-BE49-F238E27FC236}">
                  <a16:creationId xmlns:a16="http://schemas.microsoft.com/office/drawing/2014/main" id="{19497836-1515-40EF-E186-6EFB8CF5D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192385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0" name="Line 204">
              <a:extLst>
                <a:ext uri="{FF2B5EF4-FFF2-40B4-BE49-F238E27FC236}">
                  <a16:creationId xmlns:a16="http://schemas.microsoft.com/office/drawing/2014/main" id="{D6A2C6AE-5B40-91BC-2724-0B7393427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92896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1" name="Rectangle 210">
              <a:extLst>
                <a:ext uri="{FF2B5EF4-FFF2-40B4-BE49-F238E27FC236}">
                  <a16:creationId xmlns:a16="http://schemas.microsoft.com/office/drawing/2014/main" id="{9E0675DF-FC81-FB0E-476E-D22D5D045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050506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Owner of the logistic group</a:t>
              </a:r>
            </a:p>
          </p:txBody>
        </p:sp>
        <p:sp>
          <p:nvSpPr>
            <p:cNvPr id="92" name="Rectangle 210">
              <a:extLst>
                <a:ext uri="{FF2B5EF4-FFF2-40B4-BE49-F238E27FC236}">
                  <a16:creationId xmlns:a16="http://schemas.microsoft.com/office/drawing/2014/main" id="{016A4C8D-0E8D-8915-FFD7-1FB9C8389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506" y="2444070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Structured Sale of 30% Share to UNICREDIT Merchant Banking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(Pre-IPO Investment</a:t>
              </a:r>
            </a:p>
          </p:txBody>
        </p:sp>
      </p:grpSp>
      <p:sp>
        <p:nvSpPr>
          <p:cNvPr id="95" name="Line 204">
            <a:extLst>
              <a:ext uri="{FF2B5EF4-FFF2-40B4-BE49-F238E27FC236}">
                <a16:creationId xmlns:a16="http://schemas.microsoft.com/office/drawing/2014/main" id="{1788F88E-2407-6ED7-B47E-6E414E897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2637" y="3678484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96" name="Picture 140" descr="cs_cargo_123760.jpg">
            <a:extLst>
              <a:ext uri="{FF2B5EF4-FFF2-40B4-BE49-F238E27FC236}">
                <a16:creationId xmlns:a16="http://schemas.microsoft.com/office/drawing/2014/main" id="{DFCA3DAE-5DD4-549A-8C4A-53DCDD20368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7290" y="2769818"/>
            <a:ext cx="1212998" cy="205701"/>
          </a:xfrm>
          <a:prstGeom prst="rect">
            <a:avLst/>
          </a:prstGeom>
        </p:spPr>
      </p:pic>
      <p:sp>
        <p:nvSpPr>
          <p:cNvPr id="97" name="Rectangle 210">
            <a:extLst>
              <a:ext uri="{FF2B5EF4-FFF2-40B4-BE49-F238E27FC236}">
                <a16:creationId xmlns:a16="http://schemas.microsoft.com/office/drawing/2014/main" id="{CFED1C85-40D6-953C-4CA3-FCFBF5D1D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3401" y="2995554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TRIFID International N.V.</a:t>
            </a:r>
          </a:p>
        </p:txBody>
      </p:sp>
      <p:pic>
        <p:nvPicPr>
          <p:cNvPr id="101" name="Picture 5">
            <a:extLst>
              <a:ext uri="{FF2B5EF4-FFF2-40B4-BE49-F238E27FC236}">
                <a16:creationId xmlns:a16="http://schemas.microsoft.com/office/drawing/2014/main" id="{3B8E9EB1-4B60-3CCE-EB76-59CE786703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829" y="4308028"/>
            <a:ext cx="663920" cy="2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20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235BA4-94E4-94C1-1C49-21169C758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D05E-DA27-DD62-54EC-E65F37F9A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cs-CZ" sz="2000" dirty="0" err="1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Contacts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47EB8E2A-07C8-EED7-B3A3-735E1F85B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pic>
        <p:nvPicPr>
          <p:cNvPr id="4" name="Obrázek 5" descr="Obsah obrázku Lidská tvář, oblečení, brýle, osoba&#10;&#10;Obsah vygenerovaný umělou inteligencí může být nesprávný.">
            <a:extLst>
              <a:ext uri="{FF2B5EF4-FFF2-40B4-BE49-F238E27FC236}">
                <a16:creationId xmlns:a16="http://schemas.microsoft.com/office/drawing/2014/main" id="{76A2E05D-9090-B3BC-86A7-6206BE6F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91" y="1820769"/>
            <a:ext cx="11842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820F8C38-4E05-20EE-AD64-DED0249EC5BF}"/>
              </a:ext>
            </a:extLst>
          </p:cNvPr>
          <p:cNvCxnSpPr>
            <a:cxnSpLocks/>
          </p:cNvCxnSpPr>
          <p:nvPr/>
        </p:nvCxnSpPr>
        <p:spPr>
          <a:xfrm>
            <a:off x="2229504" y="3233644"/>
            <a:ext cx="20986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Rectangle 5">
            <a:extLst>
              <a:ext uri="{FF2B5EF4-FFF2-40B4-BE49-F238E27FC236}">
                <a16:creationId xmlns:a16="http://schemas.microsoft.com/office/drawing/2014/main" id="{C05F1C3F-0E04-57BB-C3B2-1CB29AC0F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366" y="3360644"/>
            <a:ext cx="2335213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100" b="1" dirty="0">
                <a:solidFill>
                  <a:srgbClr val="2D314F"/>
                </a:solidFill>
                <a:latin typeface="+mj-lt"/>
                <a:ea typeface="Roboto" pitchFamily="2" charset="0"/>
                <a:cs typeface="Helvetica Neue Light"/>
              </a:rPr>
              <a:t>Filip OTRUBA</a:t>
            </a:r>
          </a:p>
          <a:p>
            <a:pPr eaLnBrk="1" hangingPunct="1">
              <a:defRPr/>
            </a:pPr>
            <a:r>
              <a:rPr 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Partner CLA </a:t>
            </a:r>
            <a:r>
              <a:rPr lang="cs-CZ" sz="11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Corporate</a:t>
            </a:r>
            <a:r>
              <a:rPr 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Finance</a:t>
            </a:r>
          </a:p>
          <a:p>
            <a:pPr eaLnBrk="1" hangingPunct="1">
              <a:defRPr/>
            </a:pPr>
            <a:endParaRPr lang="cs-CZ" altLang="cs-CZ" sz="1100" dirty="0">
              <a:solidFill>
                <a:srgbClr val="2D314F"/>
              </a:solidFill>
              <a:latin typeface="+mn-lt"/>
              <a:ea typeface="Roboto" pitchFamily="2" charset="0"/>
              <a:cs typeface="Helvetica Neue Ligh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1100" b="1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100" b="1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T: </a:t>
            </a:r>
            <a:r>
              <a:rPr lang="cs-CZ" alt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+420 241 015 111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M: +420 602 247 318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1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E: filip.otruba@claczech.cz</a:t>
            </a:r>
            <a:endParaRPr lang="cs-CZ" altLang="cs-CZ" sz="1100" dirty="0">
              <a:solidFill>
                <a:srgbClr val="2D314F"/>
              </a:solidFill>
              <a:latin typeface="+mn-lt"/>
              <a:ea typeface="Roboto" pitchFamily="2" charset="0"/>
              <a:cs typeface="Helvetica Neue Light"/>
            </a:endParaRPr>
          </a:p>
        </p:txBody>
      </p: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5496CA08-AD26-5CFE-C1C1-47FC279D8C74}"/>
              </a:ext>
            </a:extLst>
          </p:cNvPr>
          <p:cNvCxnSpPr>
            <a:cxnSpLocks/>
          </p:cNvCxnSpPr>
          <p:nvPr/>
        </p:nvCxnSpPr>
        <p:spPr>
          <a:xfrm>
            <a:off x="2229504" y="3906744"/>
            <a:ext cx="20986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3" name="Obrázek 4" descr="Obsah obrázku Lidská tvář, oblečení, osoba, oblek&#10;&#10;Obsah vygenerovaný umělou inteligencí může být nesprávný.">
            <a:extLst>
              <a:ext uri="{FF2B5EF4-FFF2-40B4-BE49-F238E27FC236}">
                <a16:creationId xmlns:a16="http://schemas.microsoft.com/office/drawing/2014/main" id="{1D19A8D0-327C-9725-855D-2BD3B5C0F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48" y="1820769"/>
            <a:ext cx="118586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FFDA0FC2-6A67-37BB-4EA2-ED7ED3D7D295}"/>
              </a:ext>
            </a:extLst>
          </p:cNvPr>
          <p:cNvCxnSpPr>
            <a:cxnSpLocks/>
          </p:cNvCxnSpPr>
          <p:nvPr/>
        </p:nvCxnSpPr>
        <p:spPr>
          <a:xfrm>
            <a:off x="5612748" y="3233644"/>
            <a:ext cx="20986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Rectangle 5">
            <a:extLst>
              <a:ext uri="{FF2B5EF4-FFF2-40B4-BE49-F238E27FC236}">
                <a16:creationId xmlns:a16="http://schemas.microsoft.com/office/drawing/2014/main" id="{B74E54F1-C187-084E-6ACA-5C4D5DF7F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610" y="3360644"/>
            <a:ext cx="2335213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100" b="1" dirty="0">
                <a:solidFill>
                  <a:srgbClr val="2D314F"/>
                </a:solidFill>
                <a:latin typeface="+mj-lt"/>
                <a:ea typeface="Roboto" pitchFamily="2" charset="0"/>
                <a:cs typeface="Helvetica Neue Light"/>
              </a:rPr>
              <a:t>Jan STRÁNSKÝ</a:t>
            </a:r>
          </a:p>
          <a:p>
            <a:pPr eaLnBrk="1" hangingPunct="1">
              <a:defRPr/>
            </a:pPr>
            <a:r>
              <a:rPr 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Partner CLA </a:t>
            </a:r>
            <a:r>
              <a:rPr lang="cs-CZ" sz="11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Corporate</a:t>
            </a:r>
            <a:r>
              <a:rPr 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Finance</a:t>
            </a:r>
          </a:p>
          <a:p>
            <a:pPr eaLnBrk="1" hangingPunct="1">
              <a:defRPr/>
            </a:pPr>
            <a:endParaRPr lang="cs-CZ" altLang="cs-CZ" sz="1100" dirty="0">
              <a:solidFill>
                <a:srgbClr val="2D314F"/>
              </a:solidFill>
              <a:latin typeface="+mn-lt"/>
              <a:ea typeface="Roboto" pitchFamily="2" charset="0"/>
              <a:cs typeface="Helvetica Neue Ligh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1100" b="1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100" b="1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T: </a:t>
            </a:r>
            <a:r>
              <a:rPr lang="cs-CZ" alt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+420 241 015 111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M: +420 777 026 316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1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E: jan.stransky@claczech.cz</a:t>
            </a:r>
            <a:endParaRPr lang="cs-CZ" altLang="cs-CZ" sz="1100" dirty="0">
              <a:solidFill>
                <a:srgbClr val="2D314F"/>
              </a:solidFill>
              <a:latin typeface="+mn-lt"/>
              <a:ea typeface="Roboto" pitchFamily="2" charset="0"/>
              <a:cs typeface="Helvetica Neue Light"/>
            </a:endParaRPr>
          </a:p>
        </p:txBody>
      </p:sp>
      <p:cxnSp>
        <p:nvCxnSpPr>
          <p:cNvPr id="86" name="Přímá spojnice 85">
            <a:extLst>
              <a:ext uri="{FF2B5EF4-FFF2-40B4-BE49-F238E27FC236}">
                <a16:creationId xmlns:a16="http://schemas.microsoft.com/office/drawing/2014/main" id="{86C3ED23-3738-182A-C4F5-1B3403D92C7B}"/>
              </a:ext>
            </a:extLst>
          </p:cNvPr>
          <p:cNvCxnSpPr>
            <a:cxnSpLocks/>
          </p:cNvCxnSpPr>
          <p:nvPr/>
        </p:nvCxnSpPr>
        <p:spPr>
          <a:xfrm>
            <a:off x="5612748" y="3906744"/>
            <a:ext cx="20986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Nadpis 1">
            <a:extLst>
              <a:ext uri="{FF2B5EF4-FFF2-40B4-BE49-F238E27FC236}">
                <a16:creationId xmlns:a16="http://schemas.microsoft.com/office/drawing/2014/main" id="{3A64C8AB-FC29-750F-7BDD-F1F354A99F63}"/>
              </a:ext>
            </a:extLst>
          </p:cNvPr>
          <p:cNvSpPr txBox="1">
            <a:spLocks/>
          </p:cNvSpPr>
          <p:nvPr/>
        </p:nvSpPr>
        <p:spPr>
          <a:xfrm>
            <a:off x="720901" y="5352957"/>
            <a:ext cx="9034940" cy="501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dirty="0">
                <a:solidFill>
                  <a:srgbClr val="2D314F"/>
                </a:solidFill>
                <a:latin typeface="Museo Sans 3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Czech Republic is a trade name under which multiple business entities provide advisory services in the Czech Republic. For further information, please visit www.claczech.cz/disclaimer. CLA Czech Republic is an independent member of the CLA Global international network. For further information, please visit www.CLAglobal.com/disclaimer.</a:t>
            </a:r>
          </a:p>
        </p:txBody>
      </p:sp>
    </p:spTree>
    <p:extLst>
      <p:ext uri="{BB962C8B-B14F-4D97-AF65-F5344CB8AC3E}">
        <p14:creationId xmlns:p14="http://schemas.microsoft.com/office/powerpoint/2010/main" val="2870868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2278AC-9350-DE64-FEB2-375995FD8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5">
            <a:extLst>
              <a:ext uri="{FF2B5EF4-FFF2-40B4-BE49-F238E27FC236}">
                <a16:creationId xmlns:a16="http://schemas.microsoft.com/office/drawing/2014/main" id="{0111A8A3-A519-629E-41A2-2797203D2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366" y="3360644"/>
            <a:ext cx="2335213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100" b="1" dirty="0">
                <a:solidFill>
                  <a:srgbClr val="2D314F"/>
                </a:solidFill>
                <a:latin typeface="+mj-lt"/>
                <a:ea typeface="Roboto" pitchFamily="2" charset="0"/>
                <a:cs typeface="Helvetica Neue Light"/>
              </a:rPr>
              <a:t>Filip OTRUBA</a:t>
            </a:r>
          </a:p>
          <a:p>
            <a:pPr eaLnBrk="1" hangingPunct="1">
              <a:defRPr/>
            </a:pPr>
            <a:r>
              <a:rPr 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Partner CLA </a:t>
            </a:r>
            <a:r>
              <a:rPr lang="cs-CZ" sz="11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Corporate</a:t>
            </a:r>
            <a:r>
              <a:rPr 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Finance</a:t>
            </a:r>
          </a:p>
          <a:p>
            <a:pPr eaLnBrk="1" hangingPunct="1">
              <a:defRPr/>
            </a:pPr>
            <a:endParaRPr lang="cs-CZ" altLang="cs-CZ" sz="1100" dirty="0">
              <a:solidFill>
                <a:srgbClr val="2D314F"/>
              </a:solidFill>
              <a:latin typeface="+mn-lt"/>
              <a:ea typeface="Roboto" pitchFamily="2" charset="0"/>
              <a:cs typeface="Helvetica Neue Ligh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1100" b="1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100" b="1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T: </a:t>
            </a:r>
            <a:r>
              <a:rPr lang="cs-CZ" alt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+420 241 015 111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M: +420 602 247 318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1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E: filip.otruba@claczech.cz</a:t>
            </a:r>
            <a:endParaRPr lang="cs-CZ" altLang="cs-CZ" sz="1100" dirty="0">
              <a:solidFill>
                <a:srgbClr val="2D314F"/>
              </a:solidFill>
              <a:latin typeface="+mn-lt"/>
              <a:ea typeface="Roboto" pitchFamily="2" charset="0"/>
              <a:cs typeface="Helvetica Neue Light"/>
            </a:endParaRPr>
          </a:p>
        </p:txBody>
      </p: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1B2EDE42-8D4F-40A8-6AA6-80F53CE5FC84}"/>
              </a:ext>
            </a:extLst>
          </p:cNvPr>
          <p:cNvCxnSpPr>
            <a:cxnSpLocks/>
          </p:cNvCxnSpPr>
          <p:nvPr/>
        </p:nvCxnSpPr>
        <p:spPr>
          <a:xfrm>
            <a:off x="2229504" y="3906744"/>
            <a:ext cx="20986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E3AE8291-ACA5-986A-A48C-7D2B6926F7F2}"/>
              </a:ext>
            </a:extLst>
          </p:cNvPr>
          <p:cNvCxnSpPr>
            <a:cxnSpLocks/>
          </p:cNvCxnSpPr>
          <p:nvPr/>
        </p:nvCxnSpPr>
        <p:spPr>
          <a:xfrm>
            <a:off x="5612748" y="3233644"/>
            <a:ext cx="20986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Rectangle 5">
            <a:extLst>
              <a:ext uri="{FF2B5EF4-FFF2-40B4-BE49-F238E27FC236}">
                <a16:creationId xmlns:a16="http://schemas.microsoft.com/office/drawing/2014/main" id="{FE0F0D32-C73E-42B6-F264-A60BDF00F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610" y="3360644"/>
            <a:ext cx="2335213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100" b="1" dirty="0">
                <a:solidFill>
                  <a:srgbClr val="2D314F"/>
                </a:solidFill>
                <a:latin typeface="+mj-lt"/>
                <a:ea typeface="Roboto" pitchFamily="2" charset="0"/>
                <a:cs typeface="Helvetica Neue Light"/>
              </a:rPr>
              <a:t>Jan STRÁNSKÝ</a:t>
            </a:r>
          </a:p>
          <a:p>
            <a:pPr eaLnBrk="1" hangingPunct="1">
              <a:defRPr/>
            </a:pPr>
            <a:r>
              <a:rPr 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Partner CLA </a:t>
            </a:r>
            <a:r>
              <a:rPr lang="cs-CZ" sz="11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Corporate</a:t>
            </a:r>
            <a:r>
              <a:rPr 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Finance</a:t>
            </a:r>
          </a:p>
          <a:p>
            <a:pPr eaLnBrk="1" hangingPunct="1">
              <a:defRPr/>
            </a:pPr>
            <a:endParaRPr lang="cs-CZ" altLang="cs-CZ" sz="1100" dirty="0">
              <a:solidFill>
                <a:srgbClr val="2D314F"/>
              </a:solidFill>
              <a:latin typeface="+mn-lt"/>
              <a:ea typeface="Roboto" pitchFamily="2" charset="0"/>
              <a:cs typeface="Helvetica Neue Ligh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1100" b="1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100" b="1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T: </a:t>
            </a:r>
            <a:r>
              <a:rPr lang="cs-CZ" alt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+420 241 015 111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M: +420 777 026 316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1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E: jan.stransky@claczech.cz</a:t>
            </a:r>
            <a:endParaRPr lang="cs-CZ" altLang="cs-CZ" sz="1100" dirty="0">
              <a:solidFill>
                <a:srgbClr val="2D314F"/>
              </a:solidFill>
              <a:latin typeface="+mn-lt"/>
              <a:ea typeface="Roboto" pitchFamily="2" charset="0"/>
              <a:cs typeface="Helvetica Neue Light"/>
            </a:endParaRPr>
          </a:p>
        </p:txBody>
      </p:sp>
      <p:cxnSp>
        <p:nvCxnSpPr>
          <p:cNvPr id="86" name="Přímá spojnice 85">
            <a:extLst>
              <a:ext uri="{FF2B5EF4-FFF2-40B4-BE49-F238E27FC236}">
                <a16:creationId xmlns:a16="http://schemas.microsoft.com/office/drawing/2014/main" id="{E9E9BCD8-35F2-41B7-DD81-79A9BAD93477}"/>
              </a:ext>
            </a:extLst>
          </p:cNvPr>
          <p:cNvCxnSpPr>
            <a:cxnSpLocks/>
          </p:cNvCxnSpPr>
          <p:nvPr/>
        </p:nvCxnSpPr>
        <p:spPr>
          <a:xfrm>
            <a:off x="5612748" y="3906744"/>
            <a:ext cx="20986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Nadpis 1">
            <a:extLst>
              <a:ext uri="{FF2B5EF4-FFF2-40B4-BE49-F238E27FC236}">
                <a16:creationId xmlns:a16="http://schemas.microsoft.com/office/drawing/2014/main" id="{5C5D22E2-3DD3-16C5-4BAA-6EBCB5890BA7}"/>
              </a:ext>
            </a:extLst>
          </p:cNvPr>
          <p:cNvSpPr txBox="1">
            <a:spLocks/>
          </p:cNvSpPr>
          <p:nvPr/>
        </p:nvSpPr>
        <p:spPr>
          <a:xfrm>
            <a:off x="720901" y="5352957"/>
            <a:ext cx="9034940" cy="501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dirty="0">
                <a:solidFill>
                  <a:srgbClr val="2D314F"/>
                </a:solidFill>
                <a:latin typeface="Museo Sans 3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Czech Republic is a trade name under which multiple business entities provide advisory services in the Czech Republic. For further information, please visit www.claczech.cz/disclaimer. CLA Czech Republic is an independent member of the CLA Global international network. For further information, please visit www.CLAglobal.com/disclaimer.</a:t>
            </a:r>
          </a:p>
        </p:txBody>
      </p:sp>
    </p:spTree>
    <p:extLst>
      <p:ext uri="{BB962C8B-B14F-4D97-AF65-F5344CB8AC3E}">
        <p14:creationId xmlns:p14="http://schemas.microsoft.com/office/powerpoint/2010/main" val="238314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F74F13-2524-DD1A-3167-45DEC1D89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E7876-821F-FF30-EDAB-0CB2BEFFE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F85D4EFF-6738-AD2F-33E9-9221E83E2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132" name="Skupina 131">
            <a:extLst>
              <a:ext uri="{FF2B5EF4-FFF2-40B4-BE49-F238E27FC236}">
                <a16:creationId xmlns:a16="http://schemas.microsoft.com/office/drawing/2014/main" id="{6C4AA89B-2B9C-CC11-52AD-691A1DECFF5A}"/>
              </a:ext>
            </a:extLst>
          </p:cNvPr>
          <p:cNvGrpSpPr/>
          <p:nvPr/>
        </p:nvGrpSpPr>
        <p:grpSpPr>
          <a:xfrm>
            <a:off x="741591" y="1000386"/>
            <a:ext cx="1869291" cy="2331415"/>
            <a:chOff x="484289" y="1039091"/>
            <a:chExt cx="1843275" cy="2372371"/>
          </a:xfrm>
        </p:grpSpPr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2EF1ED72-910A-0B42-B3E0-AC47EED2F931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ED8BFAAF-DF3C-B8FE-4412-455D5B75AD5C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2" name="Rectangle 203">
                <a:extLst>
                  <a:ext uri="{FF2B5EF4-FFF2-40B4-BE49-F238E27FC236}">
                    <a16:creationId xmlns:a16="http://schemas.microsoft.com/office/drawing/2014/main" id="{9AFACBA4-650A-BB94-5B68-C6DB7D85F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24" name="Line 204">
              <a:extLst>
                <a:ext uri="{FF2B5EF4-FFF2-40B4-BE49-F238E27FC236}">
                  <a16:creationId xmlns:a16="http://schemas.microsoft.com/office/drawing/2014/main" id="{65A6F4C3-1C81-FFB7-9A06-1E133A349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5" name="Line 204">
              <a:extLst>
                <a:ext uri="{FF2B5EF4-FFF2-40B4-BE49-F238E27FC236}">
                  <a16:creationId xmlns:a16="http://schemas.microsoft.com/office/drawing/2014/main" id="{7CBC2860-22BD-ED98-C114-84720B0B0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86167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6" name="Line 204">
              <a:extLst>
                <a:ext uri="{FF2B5EF4-FFF2-40B4-BE49-F238E27FC236}">
                  <a16:creationId xmlns:a16="http://schemas.microsoft.com/office/drawing/2014/main" id="{351381E1-5007-BB85-3868-200311B50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0150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7" name="Line 204">
              <a:extLst>
                <a:ext uri="{FF2B5EF4-FFF2-40B4-BE49-F238E27FC236}">
                  <a16:creationId xmlns:a16="http://schemas.microsoft.com/office/drawing/2014/main" id="{AFECFD55-E8BA-5B2D-1FCD-E8CFFB10C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8" name="Rectangle 210">
              <a:extLst>
                <a:ext uri="{FF2B5EF4-FFF2-40B4-BE49-F238E27FC236}">
                  <a16:creationId xmlns:a16="http://schemas.microsoft.com/office/drawing/2014/main" id="{1DD23927-A469-4E29-AF2B-706FD281C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3" y="1984514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Junior and senior financing facility </a:t>
              </a:r>
            </a:p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CZK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120</a:t>
              </a: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mil.</a:t>
              </a:r>
            </a:p>
          </p:txBody>
        </p:sp>
        <p:sp>
          <p:nvSpPr>
            <p:cNvPr id="129" name="Rectangle 210">
              <a:extLst>
                <a:ext uri="{FF2B5EF4-FFF2-40B4-BE49-F238E27FC236}">
                  <a16:creationId xmlns:a16="http://schemas.microsoft.com/office/drawing/2014/main" id="{72480784-6B2F-8D0D-88B0-7D3A0C477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1621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Development of 198 apartments</a:t>
              </a:r>
            </a:p>
          </p:txBody>
        </p:sp>
      </p:grpSp>
      <p:grpSp>
        <p:nvGrpSpPr>
          <p:cNvPr id="133" name="Skupina 132">
            <a:extLst>
              <a:ext uri="{FF2B5EF4-FFF2-40B4-BE49-F238E27FC236}">
                <a16:creationId xmlns:a16="http://schemas.microsoft.com/office/drawing/2014/main" id="{B8F3D9B5-72D6-EC6A-EA3F-A45B3597A07B}"/>
              </a:ext>
            </a:extLst>
          </p:cNvPr>
          <p:cNvGrpSpPr/>
          <p:nvPr/>
        </p:nvGrpSpPr>
        <p:grpSpPr>
          <a:xfrm>
            <a:off x="2983216" y="1006150"/>
            <a:ext cx="1869291" cy="2331415"/>
            <a:chOff x="484289" y="1039091"/>
            <a:chExt cx="1843275" cy="2372371"/>
          </a:xfrm>
        </p:grpSpPr>
        <p:grpSp>
          <p:nvGrpSpPr>
            <p:cNvPr id="134" name="Skupina 133">
              <a:extLst>
                <a:ext uri="{FF2B5EF4-FFF2-40B4-BE49-F238E27FC236}">
                  <a16:creationId xmlns:a16="http://schemas.microsoft.com/office/drawing/2014/main" id="{C5D82585-7334-C3EE-5A7A-561BAD0CF289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42" name="Obdélník 141">
                <a:extLst>
                  <a:ext uri="{FF2B5EF4-FFF2-40B4-BE49-F238E27FC236}">
                    <a16:creationId xmlns:a16="http://schemas.microsoft.com/office/drawing/2014/main" id="{72AC68EF-D8C1-53EF-FAAC-DE11231DFF73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44" name="Rectangle 203">
                <a:extLst>
                  <a:ext uri="{FF2B5EF4-FFF2-40B4-BE49-F238E27FC236}">
                    <a16:creationId xmlns:a16="http://schemas.microsoft.com/office/drawing/2014/main" id="{31505446-1885-B482-E5E7-2401389A7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35" name="Line 204">
              <a:extLst>
                <a:ext uri="{FF2B5EF4-FFF2-40B4-BE49-F238E27FC236}">
                  <a16:creationId xmlns:a16="http://schemas.microsoft.com/office/drawing/2014/main" id="{7FC5FA13-A736-A602-12F0-EBFFD0349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883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6" name="Line 204">
              <a:extLst>
                <a:ext uri="{FF2B5EF4-FFF2-40B4-BE49-F238E27FC236}">
                  <a16:creationId xmlns:a16="http://schemas.microsoft.com/office/drawing/2014/main" id="{A76BDF22-A5F0-F4EB-034F-0B5C4864B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86167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7" name="Line 204">
              <a:extLst>
                <a:ext uri="{FF2B5EF4-FFF2-40B4-BE49-F238E27FC236}">
                  <a16:creationId xmlns:a16="http://schemas.microsoft.com/office/drawing/2014/main" id="{87655822-13A1-EBA9-ACE1-057DA941C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39305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8" name="Line 204">
              <a:extLst>
                <a:ext uri="{FF2B5EF4-FFF2-40B4-BE49-F238E27FC236}">
                  <a16:creationId xmlns:a16="http://schemas.microsoft.com/office/drawing/2014/main" id="{C6C7753A-C930-5A95-5EA4-023823094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9" name="Rectangle 210">
              <a:extLst>
                <a:ext uri="{FF2B5EF4-FFF2-40B4-BE49-F238E27FC236}">
                  <a16:creationId xmlns:a16="http://schemas.microsoft.com/office/drawing/2014/main" id="{60612AA8-7694-FC1A-002F-B0256D522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1976059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Junior and senior financing facility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CZK 120 mil.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0" name="Rectangle 210">
              <a:extLst>
                <a:ext uri="{FF2B5EF4-FFF2-40B4-BE49-F238E27FC236}">
                  <a16:creationId xmlns:a16="http://schemas.microsoft.com/office/drawing/2014/main" id="{9867B153-DDFC-4695-528C-4A90151D3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16206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Development of 198 apartments</a:t>
              </a:r>
            </a:p>
          </p:txBody>
        </p:sp>
        <p:sp>
          <p:nvSpPr>
            <p:cNvPr id="141" name="Rectangle 210">
              <a:extLst>
                <a:ext uri="{FF2B5EF4-FFF2-40B4-BE49-F238E27FC236}">
                  <a16:creationId xmlns:a16="http://schemas.microsoft.com/office/drawing/2014/main" id="{366E1466-7B23-8784-4AA4-8EA905B41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1" y="2966442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provided by private investors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145" name="Skupina 144">
            <a:extLst>
              <a:ext uri="{FF2B5EF4-FFF2-40B4-BE49-F238E27FC236}">
                <a16:creationId xmlns:a16="http://schemas.microsoft.com/office/drawing/2014/main" id="{29CB495A-08A3-A6C5-636D-0359CF93CB20}"/>
              </a:ext>
            </a:extLst>
          </p:cNvPr>
          <p:cNvGrpSpPr/>
          <p:nvPr/>
        </p:nvGrpSpPr>
        <p:grpSpPr>
          <a:xfrm>
            <a:off x="5214506" y="1011002"/>
            <a:ext cx="1869291" cy="2331415"/>
            <a:chOff x="484289" y="1039091"/>
            <a:chExt cx="1843275" cy="2372371"/>
          </a:xfrm>
        </p:grpSpPr>
        <p:grpSp>
          <p:nvGrpSpPr>
            <p:cNvPr id="146" name="Skupina 145">
              <a:extLst>
                <a:ext uri="{FF2B5EF4-FFF2-40B4-BE49-F238E27FC236}">
                  <a16:creationId xmlns:a16="http://schemas.microsoft.com/office/drawing/2014/main" id="{179DA8D7-4384-AEA7-9D22-0CC01CBC158A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54" name="Obdélník 153">
                <a:extLst>
                  <a:ext uri="{FF2B5EF4-FFF2-40B4-BE49-F238E27FC236}">
                    <a16:creationId xmlns:a16="http://schemas.microsoft.com/office/drawing/2014/main" id="{DE4D74F9-FFA5-9AB2-6DA6-E75C88D0D1DD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55" name="Rectangle 210">
                <a:extLst>
                  <a:ext uri="{FF2B5EF4-FFF2-40B4-BE49-F238E27FC236}">
                    <a16:creationId xmlns:a16="http://schemas.microsoft.com/office/drawing/2014/main" id="{391CCDC9-1E9F-7C62-1E09-1E7B09B81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701" y="2085265"/>
                <a:ext cx="1915614" cy="525608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ACTHERM Distribuce s.r.o. Local heat distribution</a:t>
                </a:r>
              </a:p>
            </p:txBody>
          </p:sp>
          <p:sp>
            <p:nvSpPr>
              <p:cNvPr id="156" name="Rectangle 203">
                <a:extLst>
                  <a:ext uri="{FF2B5EF4-FFF2-40B4-BE49-F238E27FC236}">
                    <a16:creationId xmlns:a16="http://schemas.microsoft.com/office/drawing/2014/main" id="{A57DDEA8-937D-8FAA-AB30-9E40866E7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47" name="Line 204">
              <a:extLst>
                <a:ext uri="{FF2B5EF4-FFF2-40B4-BE49-F238E27FC236}">
                  <a16:creationId xmlns:a16="http://schemas.microsoft.com/office/drawing/2014/main" id="{D682D69D-500E-06EA-157E-1F05AD173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037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8" name="Line 204">
              <a:extLst>
                <a:ext uri="{FF2B5EF4-FFF2-40B4-BE49-F238E27FC236}">
                  <a16:creationId xmlns:a16="http://schemas.microsoft.com/office/drawing/2014/main" id="{6815E88D-A9A2-A7CA-5904-E2AFBD29B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85321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9" name="Line 204">
              <a:extLst>
                <a:ext uri="{FF2B5EF4-FFF2-40B4-BE49-F238E27FC236}">
                  <a16:creationId xmlns:a16="http://schemas.microsoft.com/office/drawing/2014/main" id="{F0EC9E0B-33B7-5487-5718-CD6D3FB29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38458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50" name="Line 204">
              <a:extLst>
                <a:ext uri="{FF2B5EF4-FFF2-40B4-BE49-F238E27FC236}">
                  <a16:creationId xmlns:a16="http://schemas.microsoft.com/office/drawing/2014/main" id="{AD6CDDB2-E325-893A-75EC-2BA82CABA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51" name="Rectangle 210">
              <a:extLst>
                <a:ext uri="{FF2B5EF4-FFF2-40B4-BE49-F238E27FC236}">
                  <a16:creationId xmlns:a16="http://schemas.microsoft.com/office/drawing/2014/main" id="{7A3B61B8-F2B0-7AD3-7931-200CC9CCF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3" y="2037091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company </a:t>
              </a:r>
            </a:p>
          </p:txBody>
        </p:sp>
        <p:sp>
          <p:nvSpPr>
            <p:cNvPr id="152" name="Rectangle 210">
              <a:extLst>
                <a:ext uri="{FF2B5EF4-FFF2-40B4-BE49-F238E27FC236}">
                  <a16:creationId xmlns:a16="http://schemas.microsoft.com/office/drawing/2014/main" id="{4FDA89E3-2C8E-F378-44C1-589744E81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448540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 </a:t>
              </a:r>
            </a:p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ČEZ </a:t>
              </a:r>
              <a:r>
                <a:rPr lang="en-GB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Teplárenská</a:t>
              </a: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, a.s.</a:t>
              </a:r>
            </a:p>
          </p:txBody>
        </p:sp>
      </p:grpSp>
      <p:grpSp>
        <p:nvGrpSpPr>
          <p:cNvPr id="157" name="Skupina 156">
            <a:extLst>
              <a:ext uri="{FF2B5EF4-FFF2-40B4-BE49-F238E27FC236}">
                <a16:creationId xmlns:a16="http://schemas.microsoft.com/office/drawing/2014/main" id="{8C7FF774-66CC-28C1-70A6-AFBF818667DC}"/>
              </a:ext>
            </a:extLst>
          </p:cNvPr>
          <p:cNvGrpSpPr/>
          <p:nvPr/>
        </p:nvGrpSpPr>
        <p:grpSpPr>
          <a:xfrm>
            <a:off x="7462422" y="992985"/>
            <a:ext cx="1869291" cy="2331415"/>
            <a:chOff x="484289" y="1039091"/>
            <a:chExt cx="1843275" cy="2372371"/>
          </a:xfrm>
        </p:grpSpPr>
        <p:grpSp>
          <p:nvGrpSpPr>
            <p:cNvPr id="158" name="Skupina 157">
              <a:extLst>
                <a:ext uri="{FF2B5EF4-FFF2-40B4-BE49-F238E27FC236}">
                  <a16:creationId xmlns:a16="http://schemas.microsoft.com/office/drawing/2014/main" id="{E818C8A7-C362-510D-B460-BFB3DC7CCB3C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66" name="Obdélník 165">
                <a:extLst>
                  <a:ext uri="{FF2B5EF4-FFF2-40B4-BE49-F238E27FC236}">
                    <a16:creationId xmlns:a16="http://schemas.microsoft.com/office/drawing/2014/main" id="{F1EA0670-6C9D-45F5-E3A9-D04305D4E8FA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68" name="Rectangle 203">
                <a:extLst>
                  <a:ext uri="{FF2B5EF4-FFF2-40B4-BE49-F238E27FC236}">
                    <a16:creationId xmlns:a16="http://schemas.microsoft.com/office/drawing/2014/main" id="{1CF4BBD0-B752-D599-F5AF-1E07B0309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59" name="Line 204">
              <a:extLst>
                <a:ext uri="{FF2B5EF4-FFF2-40B4-BE49-F238E27FC236}">
                  <a16:creationId xmlns:a16="http://schemas.microsoft.com/office/drawing/2014/main" id="{D985404E-1B25-6612-D3F2-838DA7522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0" name="Line 204">
              <a:extLst>
                <a:ext uri="{FF2B5EF4-FFF2-40B4-BE49-F238E27FC236}">
                  <a16:creationId xmlns:a16="http://schemas.microsoft.com/office/drawing/2014/main" id="{FF6EB60E-8D28-1588-7CF0-6B54D24B5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87013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1" name="Line 204">
              <a:extLst>
                <a:ext uri="{FF2B5EF4-FFF2-40B4-BE49-F238E27FC236}">
                  <a16:creationId xmlns:a16="http://schemas.microsoft.com/office/drawing/2014/main" id="{35B2EEE8-8FD4-2CD0-A457-534B7C495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164666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3" name="Rectangle 210">
              <a:extLst>
                <a:ext uri="{FF2B5EF4-FFF2-40B4-BE49-F238E27FC236}">
                  <a16:creationId xmlns:a16="http://schemas.microsoft.com/office/drawing/2014/main" id="{85DD9DF2-B806-A83F-4304-5523AE64B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3" y="1925300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Distributor of premium mattresses</a:t>
              </a:r>
            </a:p>
          </p:txBody>
        </p:sp>
        <p:sp>
          <p:nvSpPr>
            <p:cNvPr id="164" name="Rectangle 210">
              <a:extLst>
                <a:ext uri="{FF2B5EF4-FFF2-40B4-BE49-F238E27FC236}">
                  <a16:creationId xmlns:a16="http://schemas.microsoft.com/office/drawing/2014/main" id="{095FEC6C-AE42-EE7D-C776-7C4BF8A20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237070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company (Management Buy In) and Acquisition financing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69" name="Line 204">
              <a:extLst>
                <a:ext uri="{FF2B5EF4-FFF2-40B4-BE49-F238E27FC236}">
                  <a16:creationId xmlns:a16="http://schemas.microsoft.com/office/drawing/2014/main" id="{C0858F27-9ABE-35A2-B477-537AC366B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547" y="261296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1" name="Line 204">
              <a:extLst>
                <a:ext uri="{FF2B5EF4-FFF2-40B4-BE49-F238E27FC236}">
                  <a16:creationId xmlns:a16="http://schemas.microsoft.com/office/drawing/2014/main" id="{E53CB555-1A0E-7678-06E8-7BF783062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157" y="296470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2" name="Rectangle 210">
              <a:extLst>
                <a:ext uri="{FF2B5EF4-FFF2-40B4-BE49-F238E27FC236}">
                  <a16:creationId xmlns:a16="http://schemas.microsoft.com/office/drawing/2014/main" id="{D56D39F2-E46B-8322-A626-C11484D74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14" y="264344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 </a:t>
              </a:r>
            </a:p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External manager</a:t>
              </a:r>
            </a:p>
          </p:txBody>
        </p:sp>
      </p:grpSp>
      <p:grpSp>
        <p:nvGrpSpPr>
          <p:cNvPr id="169" name="Skupina 168">
            <a:extLst>
              <a:ext uri="{FF2B5EF4-FFF2-40B4-BE49-F238E27FC236}">
                <a16:creationId xmlns:a16="http://schemas.microsoft.com/office/drawing/2014/main" id="{2A8130DD-D5F3-69D5-84A0-C83C11DE5F14}"/>
              </a:ext>
            </a:extLst>
          </p:cNvPr>
          <p:cNvGrpSpPr/>
          <p:nvPr/>
        </p:nvGrpSpPr>
        <p:grpSpPr>
          <a:xfrm>
            <a:off x="9693712" y="1006149"/>
            <a:ext cx="1869291" cy="2331415"/>
            <a:chOff x="484289" y="1039091"/>
            <a:chExt cx="1843275" cy="2372371"/>
          </a:xfrm>
        </p:grpSpPr>
        <p:grpSp>
          <p:nvGrpSpPr>
            <p:cNvPr id="170" name="Skupina 169">
              <a:extLst>
                <a:ext uri="{FF2B5EF4-FFF2-40B4-BE49-F238E27FC236}">
                  <a16:creationId xmlns:a16="http://schemas.microsoft.com/office/drawing/2014/main" id="{6DB616EE-482C-8A44-3B9F-E350E5CC8A54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78" name="Obdélník 177">
                <a:extLst>
                  <a:ext uri="{FF2B5EF4-FFF2-40B4-BE49-F238E27FC236}">
                    <a16:creationId xmlns:a16="http://schemas.microsoft.com/office/drawing/2014/main" id="{89D869E4-6333-42FA-E053-CF91AC819B4A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80" name="Rectangle 203">
                <a:extLst>
                  <a:ext uri="{FF2B5EF4-FFF2-40B4-BE49-F238E27FC236}">
                    <a16:creationId xmlns:a16="http://schemas.microsoft.com/office/drawing/2014/main" id="{93F78E4A-79EB-41AF-2AC7-FE03830D1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71" name="Line 204">
              <a:extLst>
                <a:ext uri="{FF2B5EF4-FFF2-40B4-BE49-F238E27FC236}">
                  <a16:creationId xmlns:a16="http://schemas.microsoft.com/office/drawing/2014/main" id="{4CE1FD88-21B3-9B7E-AFF2-8FD9B8D68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2" name="Line 204">
              <a:extLst>
                <a:ext uri="{FF2B5EF4-FFF2-40B4-BE49-F238E27FC236}">
                  <a16:creationId xmlns:a16="http://schemas.microsoft.com/office/drawing/2014/main" id="{DC1E52E1-523B-E375-141A-EB3019274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86167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3" name="Line 204">
              <a:extLst>
                <a:ext uri="{FF2B5EF4-FFF2-40B4-BE49-F238E27FC236}">
                  <a16:creationId xmlns:a16="http://schemas.microsoft.com/office/drawing/2014/main" id="{A652C871-8C74-FBDC-E94D-CB81FFF1E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3845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4" name="Line 204">
              <a:extLst>
                <a:ext uri="{FF2B5EF4-FFF2-40B4-BE49-F238E27FC236}">
                  <a16:creationId xmlns:a16="http://schemas.microsoft.com/office/drawing/2014/main" id="{AC940FD8-C65D-BFA8-A0F9-FE2688574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5" name="Rectangle 210">
              <a:extLst>
                <a:ext uri="{FF2B5EF4-FFF2-40B4-BE49-F238E27FC236}">
                  <a16:creationId xmlns:a16="http://schemas.microsoft.com/office/drawing/2014/main" id="{255BFDBE-3ED5-AB5F-3E8C-5F928A25E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89" y="2035271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real estate</a:t>
              </a:r>
            </a:p>
          </p:txBody>
        </p:sp>
        <p:sp>
          <p:nvSpPr>
            <p:cNvPr id="176" name="Rectangle 210">
              <a:extLst>
                <a:ext uri="{FF2B5EF4-FFF2-40B4-BE49-F238E27FC236}">
                  <a16:creationId xmlns:a16="http://schemas.microsoft.com/office/drawing/2014/main" id="{B3B57D6E-83A3-E7C3-1174-C173C6B0A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49929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BA89E321-40A5-9EB7-573F-B07896B84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166" y="1374363"/>
            <a:ext cx="919385" cy="360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6157A94-BA32-8FFA-C358-84450F9265C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2331" b="18562"/>
          <a:stretch/>
        </p:blipFill>
        <p:spPr>
          <a:xfrm>
            <a:off x="5635948" y="2904545"/>
            <a:ext cx="920103" cy="252000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231DF281-75EB-A427-A171-7BE90651FB40}"/>
              </a:ext>
            </a:extLst>
          </p:cNvPr>
          <p:cNvGrpSpPr/>
          <p:nvPr/>
        </p:nvGrpSpPr>
        <p:grpSpPr>
          <a:xfrm>
            <a:off x="742274" y="3695693"/>
            <a:ext cx="1869290" cy="2331415"/>
            <a:chOff x="472575" y="1039091"/>
            <a:chExt cx="1843275" cy="2372371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59A005D5-4ACC-EE3F-D188-FFECA9DA7779}"/>
                </a:ext>
              </a:extLst>
            </p:cNvPr>
            <p:cNvGrpSpPr/>
            <p:nvPr/>
          </p:nvGrpSpPr>
          <p:grpSpPr>
            <a:xfrm>
              <a:off x="472575" y="1039091"/>
              <a:ext cx="1843275" cy="2372371"/>
              <a:chOff x="739779" y="1405518"/>
              <a:chExt cx="1994374" cy="4128116"/>
            </a:xfrm>
          </p:grpSpPr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DCE0064E-9F80-F00B-19A5-F178FCA400CA}"/>
                  </a:ext>
                </a:extLst>
              </p:cNvPr>
              <p:cNvSpPr/>
              <p:nvPr/>
            </p:nvSpPr>
            <p:spPr>
              <a:xfrm>
                <a:off x="739779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6" name="Rectangle 203">
                <a:extLst>
                  <a:ext uri="{FF2B5EF4-FFF2-40B4-BE49-F238E27FC236}">
                    <a16:creationId xmlns:a16="http://schemas.microsoft.com/office/drawing/2014/main" id="{A69AAF80-8964-95EC-3153-D59D28A92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" name="Line 204">
              <a:extLst>
                <a:ext uri="{FF2B5EF4-FFF2-40B4-BE49-F238E27FC236}">
                  <a16:creationId xmlns:a16="http://schemas.microsoft.com/office/drawing/2014/main" id="{6BC0392E-5A6A-E354-E3D8-42ACD5C68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" name="Line 204">
              <a:extLst>
                <a:ext uri="{FF2B5EF4-FFF2-40B4-BE49-F238E27FC236}">
                  <a16:creationId xmlns:a16="http://schemas.microsoft.com/office/drawing/2014/main" id="{20F96B11-268A-354E-72FD-F7C80C432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093" y="212427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" name="Line 204">
              <a:extLst>
                <a:ext uri="{FF2B5EF4-FFF2-40B4-BE49-F238E27FC236}">
                  <a16:creationId xmlns:a16="http://schemas.microsoft.com/office/drawing/2014/main" id="{3BCACD98-3A4F-5C2D-6640-4F2728678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0301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" name="Line 204">
              <a:extLst>
                <a:ext uri="{FF2B5EF4-FFF2-40B4-BE49-F238E27FC236}">
                  <a16:creationId xmlns:a16="http://schemas.microsoft.com/office/drawing/2014/main" id="{23B225D1-7FBC-01D8-3489-F974BF121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8877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" name="Rectangle 210">
              <a:extLst>
                <a:ext uri="{FF2B5EF4-FFF2-40B4-BE49-F238E27FC236}">
                  <a16:creationId xmlns:a16="http://schemas.microsoft.com/office/drawing/2014/main" id="{B19D97AB-1B30-DF45-87F0-A65A1337A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2" y="177337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Energy / Power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balance services 9 MW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" name="Rectangle 210">
              <a:extLst>
                <a:ext uri="{FF2B5EF4-FFF2-40B4-BE49-F238E27FC236}">
                  <a16:creationId xmlns:a16="http://schemas.microsoft.com/office/drawing/2014/main" id="{DCEDAD58-3AC2-1CE5-054A-2867D71C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28" y="216100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Junior refinancing facility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CZK 30 mil.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7" name="Rectangle 210">
              <a:extLst>
                <a:ext uri="{FF2B5EF4-FFF2-40B4-BE49-F238E27FC236}">
                  <a16:creationId xmlns:a16="http://schemas.microsoft.com/office/drawing/2014/main" id="{B21CA2CC-73CF-929A-4298-E81296EF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67" y="255097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provided by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67" name="Obrázek 66">
            <a:extLst>
              <a:ext uri="{FF2B5EF4-FFF2-40B4-BE49-F238E27FC236}">
                <a16:creationId xmlns:a16="http://schemas.microsoft.com/office/drawing/2014/main" id="{6EE9C2F7-9C85-8432-B189-4A24BFB7F7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240"/>
          <a:stretch/>
        </p:blipFill>
        <p:spPr>
          <a:xfrm>
            <a:off x="7894559" y="1342340"/>
            <a:ext cx="1022968" cy="419466"/>
          </a:xfrm>
          <a:prstGeom prst="rect">
            <a:avLst/>
          </a:prstGeom>
        </p:spPr>
      </p:pic>
      <p:pic>
        <p:nvPicPr>
          <p:cNvPr id="68" name="Obrázek 67">
            <a:extLst>
              <a:ext uri="{FF2B5EF4-FFF2-40B4-BE49-F238E27FC236}">
                <a16:creationId xmlns:a16="http://schemas.microsoft.com/office/drawing/2014/main" id="{888E54A3-E691-4A17-5DDD-A5B50A60F9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3292" y="2885359"/>
            <a:ext cx="595199" cy="295219"/>
          </a:xfrm>
          <a:prstGeom prst="rect">
            <a:avLst/>
          </a:prstGeom>
        </p:spPr>
      </p:pic>
      <p:pic>
        <p:nvPicPr>
          <p:cNvPr id="73" name="Picture 4" descr="SKI BIŽU S.R.O.">
            <a:extLst>
              <a:ext uri="{FF2B5EF4-FFF2-40B4-BE49-F238E27FC236}">
                <a16:creationId xmlns:a16="http://schemas.microsoft.com/office/drawing/2014/main" id="{EA407319-086C-1C3C-6165-42C901D2C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22005" r="2787" b="19757"/>
          <a:stretch/>
        </p:blipFill>
        <p:spPr bwMode="auto">
          <a:xfrm>
            <a:off x="10090636" y="1360897"/>
            <a:ext cx="1026745" cy="2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210">
            <a:extLst>
              <a:ext uri="{FF2B5EF4-FFF2-40B4-BE49-F238E27FC236}">
                <a16:creationId xmlns:a16="http://schemas.microsoft.com/office/drawing/2014/main" id="{06CBC546-CB30-3324-6053-780EC7605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3182" y="1608139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Ski resort</a:t>
            </a:r>
          </a:p>
        </p:txBody>
      </p:sp>
      <p:pic>
        <p:nvPicPr>
          <p:cNvPr id="75" name="Obrázek 74">
            <a:extLst>
              <a:ext uri="{FF2B5EF4-FFF2-40B4-BE49-F238E27FC236}">
                <a16:creationId xmlns:a16="http://schemas.microsoft.com/office/drawing/2014/main" id="{D0EB8A56-327E-5AE9-5027-51826F2AF8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1438" y="2899592"/>
            <a:ext cx="860018" cy="251645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B2B01C60-E168-A4C9-BA53-90F5CB39E2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644" y="3949315"/>
            <a:ext cx="1025301" cy="512651"/>
          </a:xfrm>
          <a:prstGeom prst="rect">
            <a:avLst/>
          </a:prstGeom>
        </p:spPr>
      </p:pic>
      <p:pic>
        <p:nvPicPr>
          <p:cNvPr id="78" name="Obrázek 77">
            <a:extLst>
              <a:ext uri="{FF2B5EF4-FFF2-40B4-BE49-F238E27FC236}">
                <a16:creationId xmlns:a16="http://schemas.microsoft.com/office/drawing/2014/main" id="{39FEC1E1-AD55-EC97-D2A4-AFD2CE5AF5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6919" y="5641416"/>
            <a:ext cx="646749" cy="243856"/>
          </a:xfrm>
          <a:prstGeom prst="rect">
            <a:avLst/>
          </a:prstGeom>
        </p:spPr>
      </p:pic>
      <p:grpSp>
        <p:nvGrpSpPr>
          <p:cNvPr id="79" name="Skupina 78">
            <a:extLst>
              <a:ext uri="{FF2B5EF4-FFF2-40B4-BE49-F238E27FC236}">
                <a16:creationId xmlns:a16="http://schemas.microsoft.com/office/drawing/2014/main" id="{556230E9-69CB-A3E7-E487-90D764156AA4}"/>
              </a:ext>
            </a:extLst>
          </p:cNvPr>
          <p:cNvGrpSpPr/>
          <p:nvPr/>
        </p:nvGrpSpPr>
        <p:grpSpPr>
          <a:xfrm>
            <a:off x="3020298" y="3710495"/>
            <a:ext cx="1869290" cy="2331415"/>
            <a:chOff x="472575" y="1039091"/>
            <a:chExt cx="1843275" cy="2372371"/>
          </a:xfrm>
        </p:grpSpPr>
        <p:grpSp>
          <p:nvGrpSpPr>
            <p:cNvPr id="80" name="Skupina 79">
              <a:extLst>
                <a:ext uri="{FF2B5EF4-FFF2-40B4-BE49-F238E27FC236}">
                  <a16:creationId xmlns:a16="http://schemas.microsoft.com/office/drawing/2014/main" id="{9FE3BECE-6B39-9C7F-D89A-FE0D32919F35}"/>
                </a:ext>
              </a:extLst>
            </p:cNvPr>
            <p:cNvGrpSpPr/>
            <p:nvPr/>
          </p:nvGrpSpPr>
          <p:grpSpPr>
            <a:xfrm>
              <a:off x="472575" y="1039091"/>
              <a:ext cx="1843275" cy="2372371"/>
              <a:chOff x="739779" y="1405518"/>
              <a:chExt cx="1994374" cy="4128116"/>
            </a:xfrm>
          </p:grpSpPr>
          <p:sp>
            <p:nvSpPr>
              <p:cNvPr id="88" name="Obdélník 87">
                <a:extLst>
                  <a:ext uri="{FF2B5EF4-FFF2-40B4-BE49-F238E27FC236}">
                    <a16:creationId xmlns:a16="http://schemas.microsoft.com/office/drawing/2014/main" id="{1CEC7F59-96F5-C0EC-0FAC-4C49E46CD1E1}"/>
                  </a:ext>
                </a:extLst>
              </p:cNvPr>
              <p:cNvSpPr/>
              <p:nvPr/>
            </p:nvSpPr>
            <p:spPr>
              <a:xfrm>
                <a:off x="739779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89" name="Rectangle 203">
                <a:extLst>
                  <a:ext uri="{FF2B5EF4-FFF2-40B4-BE49-F238E27FC236}">
                    <a16:creationId xmlns:a16="http://schemas.microsoft.com/office/drawing/2014/main" id="{3C9AE33E-97BC-D5E2-0B38-9ABF33A6C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4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1" name="Line 204">
              <a:extLst>
                <a:ext uri="{FF2B5EF4-FFF2-40B4-BE49-F238E27FC236}">
                  <a16:creationId xmlns:a16="http://schemas.microsoft.com/office/drawing/2014/main" id="{CD0F278C-8012-983F-A759-9420D434E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2" name="Line 204">
              <a:extLst>
                <a:ext uri="{FF2B5EF4-FFF2-40B4-BE49-F238E27FC236}">
                  <a16:creationId xmlns:a16="http://schemas.microsoft.com/office/drawing/2014/main" id="{29885983-C8FD-85D0-F8C5-6A2DB0C9C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093" y="212427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3" name="Line 204">
              <a:extLst>
                <a:ext uri="{FF2B5EF4-FFF2-40B4-BE49-F238E27FC236}">
                  <a16:creationId xmlns:a16="http://schemas.microsoft.com/office/drawing/2014/main" id="{3BB7C445-7CBF-F79F-75E7-2FBA7D2B4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0301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4" name="Line 204">
              <a:extLst>
                <a:ext uri="{FF2B5EF4-FFF2-40B4-BE49-F238E27FC236}">
                  <a16:creationId xmlns:a16="http://schemas.microsoft.com/office/drawing/2014/main" id="{C8D5C5B7-8849-6175-A54E-19F541E05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8877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5" name="Rectangle 210">
              <a:extLst>
                <a:ext uri="{FF2B5EF4-FFF2-40B4-BE49-F238E27FC236}">
                  <a16:creationId xmlns:a16="http://schemas.microsoft.com/office/drawing/2014/main" id="{40973B50-5901-DBCE-0798-4C4AC68FD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2" y="177337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Energy / Power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balance services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6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MW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6" name="Rectangle 210">
              <a:extLst>
                <a:ext uri="{FF2B5EF4-FFF2-40B4-BE49-F238E27FC236}">
                  <a16:creationId xmlns:a16="http://schemas.microsoft.com/office/drawing/2014/main" id="{68F8E5D9-3FCB-E552-7589-CB836D795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28" y="216100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Junior refinancing facility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CZK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28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mil.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7" name="Rectangle 210">
              <a:extLst>
                <a:ext uri="{FF2B5EF4-FFF2-40B4-BE49-F238E27FC236}">
                  <a16:creationId xmlns:a16="http://schemas.microsoft.com/office/drawing/2014/main" id="{D0811705-0650-9052-ED94-56030BA0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67" y="255097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provided by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90" name="Obrázek 89">
            <a:extLst>
              <a:ext uri="{FF2B5EF4-FFF2-40B4-BE49-F238E27FC236}">
                <a16:creationId xmlns:a16="http://schemas.microsoft.com/office/drawing/2014/main" id="{9C508896-E9BB-B232-1A91-EE32B54B23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5668" y="3964117"/>
            <a:ext cx="1025301" cy="512651"/>
          </a:xfrm>
          <a:prstGeom prst="rect">
            <a:avLst/>
          </a:prstGeom>
        </p:spPr>
      </p:pic>
      <p:pic>
        <p:nvPicPr>
          <p:cNvPr id="91" name="Obrázek 90">
            <a:extLst>
              <a:ext uri="{FF2B5EF4-FFF2-40B4-BE49-F238E27FC236}">
                <a16:creationId xmlns:a16="http://schemas.microsoft.com/office/drawing/2014/main" id="{A1ED5F32-6412-131C-C062-A0EA677126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4943" y="5656218"/>
            <a:ext cx="646749" cy="243856"/>
          </a:xfrm>
          <a:prstGeom prst="rect">
            <a:avLst/>
          </a:prstGeom>
        </p:spPr>
      </p:pic>
      <p:grpSp>
        <p:nvGrpSpPr>
          <p:cNvPr id="92" name="Skupina 91">
            <a:extLst>
              <a:ext uri="{FF2B5EF4-FFF2-40B4-BE49-F238E27FC236}">
                <a16:creationId xmlns:a16="http://schemas.microsoft.com/office/drawing/2014/main" id="{809D7A0D-EB25-75EE-ADC7-9D8AAC7F1B21}"/>
              </a:ext>
            </a:extLst>
          </p:cNvPr>
          <p:cNvGrpSpPr/>
          <p:nvPr/>
        </p:nvGrpSpPr>
        <p:grpSpPr>
          <a:xfrm>
            <a:off x="5232586" y="3718082"/>
            <a:ext cx="1869290" cy="2331415"/>
            <a:chOff x="472575" y="1039091"/>
            <a:chExt cx="1843275" cy="2372371"/>
          </a:xfrm>
        </p:grpSpPr>
        <p:grpSp>
          <p:nvGrpSpPr>
            <p:cNvPr id="93" name="Skupina 92">
              <a:extLst>
                <a:ext uri="{FF2B5EF4-FFF2-40B4-BE49-F238E27FC236}">
                  <a16:creationId xmlns:a16="http://schemas.microsoft.com/office/drawing/2014/main" id="{0849078B-8EF1-3CE2-8783-4CE7940516B8}"/>
                </a:ext>
              </a:extLst>
            </p:cNvPr>
            <p:cNvGrpSpPr/>
            <p:nvPr/>
          </p:nvGrpSpPr>
          <p:grpSpPr>
            <a:xfrm>
              <a:off x="472575" y="1039091"/>
              <a:ext cx="1843275" cy="2372371"/>
              <a:chOff x="739779" y="1405518"/>
              <a:chExt cx="1994374" cy="4128116"/>
            </a:xfrm>
          </p:grpSpPr>
          <p:sp>
            <p:nvSpPr>
              <p:cNvPr id="101" name="Obdélník 100">
                <a:extLst>
                  <a:ext uri="{FF2B5EF4-FFF2-40B4-BE49-F238E27FC236}">
                    <a16:creationId xmlns:a16="http://schemas.microsoft.com/office/drawing/2014/main" id="{B4E743AF-78FF-0E75-EADD-36C9BF63E510}"/>
                  </a:ext>
                </a:extLst>
              </p:cNvPr>
              <p:cNvSpPr/>
              <p:nvPr/>
            </p:nvSpPr>
            <p:spPr>
              <a:xfrm>
                <a:off x="739779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02" name="Rectangle 203">
                <a:extLst>
                  <a:ext uri="{FF2B5EF4-FFF2-40B4-BE49-F238E27FC236}">
                    <a16:creationId xmlns:a16="http://schemas.microsoft.com/office/drawing/2014/main" id="{69606CEC-4A23-3F9A-6394-023385C81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94" name="Line 204">
              <a:extLst>
                <a:ext uri="{FF2B5EF4-FFF2-40B4-BE49-F238E27FC236}">
                  <a16:creationId xmlns:a16="http://schemas.microsoft.com/office/drawing/2014/main" id="{D4523C4F-9BEB-F7F7-A34B-656ECAC07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5" name="Line 204">
              <a:extLst>
                <a:ext uri="{FF2B5EF4-FFF2-40B4-BE49-F238E27FC236}">
                  <a16:creationId xmlns:a16="http://schemas.microsoft.com/office/drawing/2014/main" id="{2FFEB5DD-F0AE-28A7-37A7-D85673A6E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093" y="212427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6" name="Line 204">
              <a:extLst>
                <a:ext uri="{FF2B5EF4-FFF2-40B4-BE49-F238E27FC236}">
                  <a16:creationId xmlns:a16="http://schemas.microsoft.com/office/drawing/2014/main" id="{71F951E7-A1AE-8DD5-F82D-DE37E8435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0301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7" name="Line 204">
              <a:extLst>
                <a:ext uri="{FF2B5EF4-FFF2-40B4-BE49-F238E27FC236}">
                  <a16:creationId xmlns:a16="http://schemas.microsoft.com/office/drawing/2014/main" id="{EE838873-F9CE-CA76-4DBF-AFD861994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8877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8" name="Rectangle 210">
              <a:extLst>
                <a:ext uri="{FF2B5EF4-FFF2-40B4-BE49-F238E27FC236}">
                  <a16:creationId xmlns:a16="http://schemas.microsoft.com/office/drawing/2014/main" id="{ABDCE390-5711-5833-96E5-DEE0DF1E0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2" y="177337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Energy / Power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balance services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6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MW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9" name="Rectangle 210">
              <a:extLst>
                <a:ext uri="{FF2B5EF4-FFF2-40B4-BE49-F238E27FC236}">
                  <a16:creationId xmlns:a16="http://schemas.microsoft.com/office/drawing/2014/main" id="{2E6F5C7A-1098-A979-BD0D-1F2C8C7F4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28" y="216100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Junior refinancing facility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CZK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30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mil.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0" name="Rectangle 210">
              <a:extLst>
                <a:ext uri="{FF2B5EF4-FFF2-40B4-BE49-F238E27FC236}">
                  <a16:creationId xmlns:a16="http://schemas.microsoft.com/office/drawing/2014/main" id="{31CFE598-1E4C-2643-5179-87D6B8FA7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67" y="255097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provided by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5" name="Rectangle 210">
              <a:extLst>
                <a:ext uri="{FF2B5EF4-FFF2-40B4-BE49-F238E27FC236}">
                  <a16:creationId xmlns:a16="http://schemas.microsoft.com/office/drawing/2014/main" id="{4E36EFE6-37DA-52C9-DFD0-A14D86C3C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72" y="302846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Group of private investors</a:t>
              </a:r>
            </a:p>
          </p:txBody>
        </p:sp>
      </p:grpSp>
      <p:pic>
        <p:nvPicPr>
          <p:cNvPr id="103" name="Obrázek 102">
            <a:extLst>
              <a:ext uri="{FF2B5EF4-FFF2-40B4-BE49-F238E27FC236}">
                <a16:creationId xmlns:a16="http://schemas.microsoft.com/office/drawing/2014/main" id="{A5D1497C-D723-2ACF-E35A-A1688AEEE0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7956" y="3971704"/>
            <a:ext cx="1025301" cy="512651"/>
          </a:xfrm>
          <a:prstGeom prst="rect">
            <a:avLst/>
          </a:prstGeom>
        </p:spPr>
      </p:pic>
      <p:grpSp>
        <p:nvGrpSpPr>
          <p:cNvPr id="106" name="Skupina 105">
            <a:extLst>
              <a:ext uri="{FF2B5EF4-FFF2-40B4-BE49-F238E27FC236}">
                <a16:creationId xmlns:a16="http://schemas.microsoft.com/office/drawing/2014/main" id="{C170AA45-45D0-5C7A-335B-136E933547F7}"/>
              </a:ext>
            </a:extLst>
          </p:cNvPr>
          <p:cNvGrpSpPr/>
          <p:nvPr/>
        </p:nvGrpSpPr>
        <p:grpSpPr>
          <a:xfrm>
            <a:off x="7487440" y="3711819"/>
            <a:ext cx="1869290" cy="2331415"/>
            <a:chOff x="472575" y="1039091"/>
            <a:chExt cx="1843275" cy="2372371"/>
          </a:xfrm>
        </p:grpSpPr>
        <p:grpSp>
          <p:nvGrpSpPr>
            <p:cNvPr id="107" name="Skupina 106">
              <a:extLst>
                <a:ext uri="{FF2B5EF4-FFF2-40B4-BE49-F238E27FC236}">
                  <a16:creationId xmlns:a16="http://schemas.microsoft.com/office/drawing/2014/main" id="{187667D6-F8F8-4A7A-564A-E0E9E5EABF53}"/>
                </a:ext>
              </a:extLst>
            </p:cNvPr>
            <p:cNvGrpSpPr/>
            <p:nvPr/>
          </p:nvGrpSpPr>
          <p:grpSpPr>
            <a:xfrm>
              <a:off x="472575" y="1039091"/>
              <a:ext cx="1843275" cy="2372371"/>
              <a:chOff x="739779" y="1405518"/>
              <a:chExt cx="1994374" cy="4128116"/>
            </a:xfrm>
          </p:grpSpPr>
          <p:sp>
            <p:nvSpPr>
              <p:cNvPr id="116" name="Obdélník 115">
                <a:extLst>
                  <a:ext uri="{FF2B5EF4-FFF2-40B4-BE49-F238E27FC236}">
                    <a16:creationId xmlns:a16="http://schemas.microsoft.com/office/drawing/2014/main" id="{D2CBB1FC-68CD-1E94-F8AC-262ED9B4A5D9}"/>
                  </a:ext>
                </a:extLst>
              </p:cNvPr>
              <p:cNvSpPr/>
              <p:nvPr/>
            </p:nvSpPr>
            <p:spPr>
              <a:xfrm>
                <a:off x="739779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17" name="Rectangle 203">
                <a:extLst>
                  <a:ext uri="{FF2B5EF4-FFF2-40B4-BE49-F238E27FC236}">
                    <a16:creationId xmlns:a16="http://schemas.microsoft.com/office/drawing/2014/main" id="{D9A708B4-E4BD-298B-8280-F0599D6EE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08" name="Line 204">
              <a:extLst>
                <a:ext uri="{FF2B5EF4-FFF2-40B4-BE49-F238E27FC236}">
                  <a16:creationId xmlns:a16="http://schemas.microsoft.com/office/drawing/2014/main" id="{9F6EA883-8268-D558-B15B-3E508CD54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9" name="Line 204">
              <a:extLst>
                <a:ext uri="{FF2B5EF4-FFF2-40B4-BE49-F238E27FC236}">
                  <a16:creationId xmlns:a16="http://schemas.microsoft.com/office/drawing/2014/main" id="{424877DC-13BF-1C09-6E44-E67AA4C11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093" y="212427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0" name="Line 204">
              <a:extLst>
                <a:ext uri="{FF2B5EF4-FFF2-40B4-BE49-F238E27FC236}">
                  <a16:creationId xmlns:a16="http://schemas.microsoft.com/office/drawing/2014/main" id="{BEE86966-6064-8B27-5AE3-4AB415ADE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0301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1" name="Line 204">
              <a:extLst>
                <a:ext uri="{FF2B5EF4-FFF2-40B4-BE49-F238E27FC236}">
                  <a16:creationId xmlns:a16="http://schemas.microsoft.com/office/drawing/2014/main" id="{E08B24DD-3979-44B2-D51A-44B615AC5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8877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2" name="Rectangle 210">
              <a:extLst>
                <a:ext uri="{FF2B5EF4-FFF2-40B4-BE49-F238E27FC236}">
                  <a16:creationId xmlns:a16="http://schemas.microsoft.com/office/drawing/2014/main" id="{B80493CB-5F00-FE4E-F109-292EE66F9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2" y="177337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Energy / Power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balance services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9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MW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in Slovakia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3" name="Rectangle 210">
              <a:extLst>
                <a:ext uri="{FF2B5EF4-FFF2-40B4-BE49-F238E27FC236}">
                  <a16:creationId xmlns:a16="http://schemas.microsoft.com/office/drawing/2014/main" id="{05AB3F58-72EE-BF1A-440F-1CDCFA36A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28" y="216100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Junior financing facility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EUR 0.9 mil.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4" name="Rectangle 210">
              <a:extLst>
                <a:ext uri="{FF2B5EF4-FFF2-40B4-BE49-F238E27FC236}">
                  <a16:creationId xmlns:a16="http://schemas.microsoft.com/office/drawing/2014/main" id="{F45BF565-DB69-8D27-3155-8E61579A1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67" y="255097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provided by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5" name="Rectangle 210">
              <a:extLst>
                <a:ext uri="{FF2B5EF4-FFF2-40B4-BE49-F238E27FC236}">
                  <a16:creationId xmlns:a16="http://schemas.microsoft.com/office/drawing/2014/main" id="{D14D8149-983F-7E9F-FA31-AFAAD5DE5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72" y="302846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Group of private investors</a:t>
              </a:r>
            </a:p>
          </p:txBody>
        </p:sp>
      </p:grpSp>
      <p:pic>
        <p:nvPicPr>
          <p:cNvPr id="118" name="Obrázek 117">
            <a:extLst>
              <a:ext uri="{FF2B5EF4-FFF2-40B4-BE49-F238E27FC236}">
                <a16:creationId xmlns:a16="http://schemas.microsoft.com/office/drawing/2014/main" id="{FCD1AE74-CED6-3D19-1695-3A16BC2688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2810" y="3965441"/>
            <a:ext cx="1025301" cy="512651"/>
          </a:xfrm>
          <a:prstGeom prst="rect">
            <a:avLst/>
          </a:prstGeom>
        </p:spPr>
      </p:pic>
      <p:grpSp>
        <p:nvGrpSpPr>
          <p:cNvPr id="119" name="Skupina 118">
            <a:extLst>
              <a:ext uri="{FF2B5EF4-FFF2-40B4-BE49-F238E27FC236}">
                <a16:creationId xmlns:a16="http://schemas.microsoft.com/office/drawing/2014/main" id="{1581002E-D3AB-1B9B-5574-6A88ED987127}"/>
              </a:ext>
            </a:extLst>
          </p:cNvPr>
          <p:cNvGrpSpPr/>
          <p:nvPr/>
        </p:nvGrpSpPr>
        <p:grpSpPr>
          <a:xfrm>
            <a:off x="9744233" y="3706764"/>
            <a:ext cx="1869290" cy="2331415"/>
            <a:chOff x="472575" y="1039091"/>
            <a:chExt cx="1843275" cy="2372371"/>
          </a:xfrm>
        </p:grpSpPr>
        <p:grpSp>
          <p:nvGrpSpPr>
            <p:cNvPr id="120" name="Skupina 119">
              <a:extLst>
                <a:ext uri="{FF2B5EF4-FFF2-40B4-BE49-F238E27FC236}">
                  <a16:creationId xmlns:a16="http://schemas.microsoft.com/office/drawing/2014/main" id="{246479E9-F1F9-0A76-1E0B-FAA6A6514D71}"/>
                </a:ext>
              </a:extLst>
            </p:cNvPr>
            <p:cNvGrpSpPr/>
            <p:nvPr/>
          </p:nvGrpSpPr>
          <p:grpSpPr>
            <a:xfrm>
              <a:off x="472575" y="1039091"/>
              <a:ext cx="1843275" cy="2372371"/>
              <a:chOff x="739779" y="1405518"/>
              <a:chExt cx="1994374" cy="4128116"/>
            </a:xfrm>
          </p:grpSpPr>
          <p:sp>
            <p:nvSpPr>
              <p:cNvPr id="182" name="Obdélník 181">
                <a:extLst>
                  <a:ext uri="{FF2B5EF4-FFF2-40B4-BE49-F238E27FC236}">
                    <a16:creationId xmlns:a16="http://schemas.microsoft.com/office/drawing/2014/main" id="{9C251C8A-85F0-7F7A-6B88-E81E048E1F73}"/>
                  </a:ext>
                </a:extLst>
              </p:cNvPr>
              <p:cNvSpPr/>
              <p:nvPr/>
            </p:nvSpPr>
            <p:spPr>
              <a:xfrm>
                <a:off x="739779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83" name="Rectangle 203">
                <a:extLst>
                  <a:ext uri="{FF2B5EF4-FFF2-40B4-BE49-F238E27FC236}">
                    <a16:creationId xmlns:a16="http://schemas.microsoft.com/office/drawing/2014/main" id="{791D3236-FCB1-43CB-72E1-C1D4DE3A7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21" name="Line 204">
              <a:extLst>
                <a:ext uri="{FF2B5EF4-FFF2-40B4-BE49-F238E27FC236}">
                  <a16:creationId xmlns:a16="http://schemas.microsoft.com/office/drawing/2014/main" id="{A55EEBA4-7539-4D16-6539-9191564ED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2" name="Line 204">
              <a:extLst>
                <a:ext uri="{FF2B5EF4-FFF2-40B4-BE49-F238E27FC236}">
                  <a16:creationId xmlns:a16="http://schemas.microsoft.com/office/drawing/2014/main" id="{41D24EE5-E980-4486-14F7-ABB444501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093" y="212427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3" name="Line 204">
              <a:extLst>
                <a:ext uri="{FF2B5EF4-FFF2-40B4-BE49-F238E27FC236}">
                  <a16:creationId xmlns:a16="http://schemas.microsoft.com/office/drawing/2014/main" id="{87D1D661-5D50-9D52-1806-C3DA2B60E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0301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0" name="Line 204">
              <a:extLst>
                <a:ext uri="{FF2B5EF4-FFF2-40B4-BE49-F238E27FC236}">
                  <a16:creationId xmlns:a16="http://schemas.microsoft.com/office/drawing/2014/main" id="{7CF186F8-32D5-9CA3-FA99-7B0F742E0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8877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1" name="Rectangle 210">
              <a:extLst>
                <a:ext uri="{FF2B5EF4-FFF2-40B4-BE49-F238E27FC236}">
                  <a16:creationId xmlns:a16="http://schemas.microsoft.com/office/drawing/2014/main" id="{762EBCDD-C990-A708-2B08-74C23B07B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2" y="177337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Energy / Power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balance services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9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MW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in Slovakia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3" name="Rectangle 210">
              <a:extLst>
                <a:ext uri="{FF2B5EF4-FFF2-40B4-BE49-F238E27FC236}">
                  <a16:creationId xmlns:a16="http://schemas.microsoft.com/office/drawing/2014/main" id="{6515FD23-0411-654A-B630-C22F6337B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28" y="216100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Junior financing facility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EUR 0.9 mil.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53" name="Rectangle 210">
              <a:extLst>
                <a:ext uri="{FF2B5EF4-FFF2-40B4-BE49-F238E27FC236}">
                  <a16:creationId xmlns:a16="http://schemas.microsoft.com/office/drawing/2014/main" id="{89F10C4D-6B04-AAB0-3E9C-CFA4CF216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67" y="255097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Energy / Development of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400 MWp photovoltaic power plant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1" name="Rectangle 210">
              <a:extLst>
                <a:ext uri="{FF2B5EF4-FFF2-40B4-BE49-F238E27FC236}">
                  <a16:creationId xmlns:a16="http://schemas.microsoft.com/office/drawing/2014/main" id="{05CE50BF-8726-0FAA-8B72-C5FEB5BC4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72" y="302846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Group of private investors</a:t>
              </a:r>
            </a:p>
          </p:txBody>
        </p:sp>
      </p:grpSp>
      <p:pic>
        <p:nvPicPr>
          <p:cNvPr id="185" name="Picture 2" descr="Active Development Investments a.s. | LinkedIn">
            <a:extLst>
              <a:ext uri="{FF2B5EF4-FFF2-40B4-BE49-F238E27FC236}">
                <a16:creationId xmlns:a16="http://schemas.microsoft.com/office/drawing/2014/main" id="{0BAB6F67-6053-2D1B-3D13-72549128D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8" b="12605"/>
          <a:stretch/>
        </p:blipFill>
        <p:spPr bwMode="auto">
          <a:xfrm>
            <a:off x="10427175" y="4074545"/>
            <a:ext cx="427483" cy="3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4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F6462-8573-A3AB-1E54-FBBB95A6D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1F732-0D3C-B4CA-F8DD-92D2C471B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6180AE0E-32F2-D7C5-1605-5DF10A85A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169" name="Skupina 168">
            <a:extLst>
              <a:ext uri="{FF2B5EF4-FFF2-40B4-BE49-F238E27FC236}">
                <a16:creationId xmlns:a16="http://schemas.microsoft.com/office/drawing/2014/main" id="{CE1E9F05-BAD8-2EA4-BBA6-67E52F322D50}"/>
              </a:ext>
            </a:extLst>
          </p:cNvPr>
          <p:cNvGrpSpPr/>
          <p:nvPr/>
        </p:nvGrpSpPr>
        <p:grpSpPr>
          <a:xfrm>
            <a:off x="9693712" y="1006149"/>
            <a:ext cx="1869291" cy="2331415"/>
            <a:chOff x="484289" y="1039091"/>
            <a:chExt cx="1843275" cy="2372371"/>
          </a:xfrm>
        </p:grpSpPr>
        <p:grpSp>
          <p:nvGrpSpPr>
            <p:cNvPr id="170" name="Skupina 169">
              <a:extLst>
                <a:ext uri="{FF2B5EF4-FFF2-40B4-BE49-F238E27FC236}">
                  <a16:creationId xmlns:a16="http://schemas.microsoft.com/office/drawing/2014/main" id="{9124522D-FC9D-F312-3DFE-506979A174CF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78" name="Obdélník 177">
                <a:extLst>
                  <a:ext uri="{FF2B5EF4-FFF2-40B4-BE49-F238E27FC236}">
                    <a16:creationId xmlns:a16="http://schemas.microsoft.com/office/drawing/2014/main" id="{FEE967C1-2C95-8E6A-DC47-B48CF9A2A574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80" name="Rectangle 203">
                <a:extLst>
                  <a:ext uri="{FF2B5EF4-FFF2-40B4-BE49-F238E27FC236}">
                    <a16:creationId xmlns:a16="http://schemas.microsoft.com/office/drawing/2014/main" id="{BE305E26-5D30-3111-530B-E1C6B84C2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71" name="Line 204">
              <a:extLst>
                <a:ext uri="{FF2B5EF4-FFF2-40B4-BE49-F238E27FC236}">
                  <a16:creationId xmlns:a16="http://schemas.microsoft.com/office/drawing/2014/main" id="{D98AC28F-0CB7-4453-8275-8651DC51E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3" name="Line 204">
              <a:extLst>
                <a:ext uri="{FF2B5EF4-FFF2-40B4-BE49-F238E27FC236}">
                  <a16:creationId xmlns:a16="http://schemas.microsoft.com/office/drawing/2014/main" id="{03838127-07C7-1AF7-B1C8-B276FD282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16466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4" name="Line 204">
              <a:extLst>
                <a:ext uri="{FF2B5EF4-FFF2-40B4-BE49-F238E27FC236}">
                  <a16:creationId xmlns:a16="http://schemas.microsoft.com/office/drawing/2014/main" id="{44B89EF6-9539-BD61-AF17-AFE0FC839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5" name="Rectangle 210">
              <a:extLst>
                <a:ext uri="{FF2B5EF4-FFF2-40B4-BE49-F238E27FC236}">
                  <a16:creationId xmlns:a16="http://schemas.microsoft.com/office/drawing/2014/main" id="{D604A269-37BD-BFBC-A4DE-64DB50741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184071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Water Filtration Systems</a:t>
              </a:r>
            </a:p>
          </p:txBody>
        </p:sp>
        <p:sp>
          <p:nvSpPr>
            <p:cNvPr id="176" name="Rectangle 210">
              <a:extLst>
                <a:ext uri="{FF2B5EF4-FFF2-40B4-BE49-F238E27FC236}">
                  <a16:creationId xmlns:a16="http://schemas.microsoft.com/office/drawing/2014/main" id="{D6467699-FACC-68EF-8EBF-338CD4A2B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330119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Financial analysis, Independent Business Review, Business plan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6A24438-7E64-460F-399B-73C5E1EAB223}"/>
              </a:ext>
            </a:extLst>
          </p:cNvPr>
          <p:cNvGrpSpPr/>
          <p:nvPr/>
        </p:nvGrpSpPr>
        <p:grpSpPr>
          <a:xfrm>
            <a:off x="754153" y="3695693"/>
            <a:ext cx="1869291" cy="2331415"/>
            <a:chOff x="484289" y="1039091"/>
            <a:chExt cx="1843275" cy="2372371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A4F7F5A1-D4E2-5E14-60EF-3731546D1969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934342D9-6B35-5184-B7ED-8AFBB23C9513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6" name="Rectangle 203">
                <a:extLst>
                  <a:ext uri="{FF2B5EF4-FFF2-40B4-BE49-F238E27FC236}">
                    <a16:creationId xmlns:a16="http://schemas.microsoft.com/office/drawing/2014/main" id="{91972950-B0A0-669B-21D9-48B3DDA86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" name="Line 204">
              <a:extLst>
                <a:ext uri="{FF2B5EF4-FFF2-40B4-BE49-F238E27FC236}">
                  <a16:creationId xmlns:a16="http://schemas.microsoft.com/office/drawing/2014/main" id="{1BFA12E7-21B7-CC4F-77F5-E76473CC6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" name="Line 204">
              <a:extLst>
                <a:ext uri="{FF2B5EF4-FFF2-40B4-BE49-F238E27FC236}">
                  <a16:creationId xmlns:a16="http://schemas.microsoft.com/office/drawing/2014/main" id="{3CA5E085-C05F-13EE-E616-15C2EB6AD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98855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" name="Line 204">
              <a:extLst>
                <a:ext uri="{FF2B5EF4-FFF2-40B4-BE49-F238E27FC236}">
                  <a16:creationId xmlns:a16="http://schemas.microsoft.com/office/drawing/2014/main" id="{C4964C53-642B-E3D2-FE1D-1F406C7E9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2839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" name="Line 204">
              <a:extLst>
                <a:ext uri="{FF2B5EF4-FFF2-40B4-BE49-F238E27FC236}">
                  <a16:creationId xmlns:a16="http://schemas.microsoft.com/office/drawing/2014/main" id="{6380215D-467C-8D8F-70DA-ABC6A01A6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93953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" name="Rectangle 210">
              <a:extLst>
                <a:ext uri="{FF2B5EF4-FFF2-40B4-BE49-F238E27FC236}">
                  <a16:creationId xmlns:a16="http://schemas.microsoft.com/office/drawing/2014/main" id="{D479BB54-031E-B984-E10A-303FBF8DD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3" y="2111399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majority stake in the company</a:t>
              </a:r>
            </a:p>
          </p:txBody>
        </p:sp>
        <p:sp>
          <p:nvSpPr>
            <p:cNvPr id="14" name="Rectangle 210">
              <a:extLst>
                <a:ext uri="{FF2B5EF4-FFF2-40B4-BE49-F238E27FC236}">
                  <a16:creationId xmlns:a16="http://schemas.microsoft.com/office/drawing/2014/main" id="{A9F32154-BC3F-33C3-2DFB-F8EFEAE3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643100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  <p:sp>
          <p:nvSpPr>
            <p:cNvPr id="130" name="Rectangle 210">
              <a:extLst>
                <a:ext uri="{FF2B5EF4-FFF2-40B4-BE49-F238E27FC236}">
                  <a16:creationId xmlns:a16="http://schemas.microsoft.com/office/drawing/2014/main" id="{54883687-1403-065B-C5EC-709F1B90B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173874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Shipping and Logistics / Technology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1AE58197-4381-4BF0-B3C5-851F6798A9FC}"/>
              </a:ext>
            </a:extLst>
          </p:cNvPr>
          <p:cNvGrpSpPr/>
          <p:nvPr/>
        </p:nvGrpSpPr>
        <p:grpSpPr>
          <a:xfrm>
            <a:off x="3029029" y="3709770"/>
            <a:ext cx="1869291" cy="2331415"/>
            <a:chOff x="484288" y="1039091"/>
            <a:chExt cx="1843275" cy="2372371"/>
          </a:xfrm>
        </p:grpSpPr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28EAFD17-7161-0937-7307-8F61C9CC8724}"/>
                </a:ext>
              </a:extLst>
            </p:cNvPr>
            <p:cNvGrpSpPr/>
            <p:nvPr/>
          </p:nvGrpSpPr>
          <p:grpSpPr>
            <a:xfrm>
              <a:off x="484288" y="1039091"/>
              <a:ext cx="1843275" cy="2372371"/>
              <a:chOff x="752452" y="1405518"/>
              <a:chExt cx="1994374" cy="4128116"/>
            </a:xfrm>
          </p:grpSpPr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6D26EE17-13F0-B772-A91A-4F78426E75A0}"/>
                  </a:ext>
                </a:extLst>
              </p:cNvPr>
              <p:cNvSpPr/>
              <p:nvPr/>
            </p:nvSpPr>
            <p:spPr>
              <a:xfrm>
                <a:off x="752452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9" name="Rectangle 203">
                <a:extLst>
                  <a:ext uri="{FF2B5EF4-FFF2-40B4-BE49-F238E27FC236}">
                    <a16:creationId xmlns:a16="http://schemas.microsoft.com/office/drawing/2014/main" id="{1E6AA26C-6606-45A3-49C6-F5E35217F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9" name="Line 204">
              <a:extLst>
                <a:ext uri="{FF2B5EF4-FFF2-40B4-BE49-F238E27FC236}">
                  <a16:creationId xmlns:a16="http://schemas.microsoft.com/office/drawing/2014/main" id="{88E1C7B4-B63F-F0A3-064E-A88C42E5E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883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" name="Line 204">
              <a:extLst>
                <a:ext uri="{FF2B5EF4-FFF2-40B4-BE49-F238E27FC236}">
                  <a16:creationId xmlns:a16="http://schemas.microsoft.com/office/drawing/2014/main" id="{5D692723-7B53-8747-2D46-01CC4B8A8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23233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" name="Rectangle 210">
              <a:extLst>
                <a:ext uri="{FF2B5EF4-FFF2-40B4-BE49-F238E27FC236}">
                  <a16:creationId xmlns:a16="http://schemas.microsoft.com/office/drawing/2014/main" id="{E3787959-E62B-7A4F-BF20-ABCE161D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3" y="185763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Cloud Services / Cyber Security / Data Center Technology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6" name="Rectangle 210">
              <a:extLst>
                <a:ext uri="{FF2B5EF4-FFF2-40B4-BE49-F238E27FC236}">
                  <a16:creationId xmlns:a16="http://schemas.microsoft.com/office/drawing/2014/main" id="{69A92A4C-51CA-AC91-EE5C-7F0689489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1" y="2382790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Business plan, Financial projections of IPCEI project of the company</a:t>
              </a:r>
            </a:p>
            <a:p>
              <a:pPr algn="ctr" defTabSz="472839" eaLnBrk="0" hangingPunct="0">
                <a:defRPr/>
              </a:pP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653260D0-12E2-73FF-2A83-D4000186A4AA}"/>
              </a:ext>
            </a:extLst>
          </p:cNvPr>
          <p:cNvGrpSpPr/>
          <p:nvPr/>
        </p:nvGrpSpPr>
        <p:grpSpPr>
          <a:xfrm>
            <a:off x="7474984" y="3715188"/>
            <a:ext cx="1869291" cy="2331415"/>
            <a:chOff x="484289" y="1039091"/>
            <a:chExt cx="1843275" cy="2372371"/>
          </a:xfrm>
        </p:grpSpPr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61A4A0B6-3670-3236-B114-7A3FF58357B3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210FB4CD-433E-1FA8-F562-297D1568F201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52" name="Rectangle 203">
                <a:extLst>
                  <a:ext uri="{FF2B5EF4-FFF2-40B4-BE49-F238E27FC236}">
                    <a16:creationId xmlns:a16="http://schemas.microsoft.com/office/drawing/2014/main" id="{CC4DD5C5-4966-E7E8-0773-147830628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43" name="Line 204">
              <a:extLst>
                <a:ext uri="{FF2B5EF4-FFF2-40B4-BE49-F238E27FC236}">
                  <a16:creationId xmlns:a16="http://schemas.microsoft.com/office/drawing/2014/main" id="{1E4C4891-9F87-14FA-13A1-21DCA46BB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4" name="Line 204">
              <a:extLst>
                <a:ext uri="{FF2B5EF4-FFF2-40B4-BE49-F238E27FC236}">
                  <a16:creationId xmlns:a16="http://schemas.microsoft.com/office/drawing/2014/main" id="{6E003315-98ED-2400-0DD0-4DE085994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039306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6" name="Line 204">
              <a:extLst>
                <a:ext uri="{FF2B5EF4-FFF2-40B4-BE49-F238E27FC236}">
                  <a16:creationId xmlns:a16="http://schemas.microsoft.com/office/drawing/2014/main" id="{4E9F7049-7A98-E0E6-FC02-09E293A70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8031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54" name="Line 204">
              <a:extLst>
                <a:ext uri="{FF2B5EF4-FFF2-40B4-BE49-F238E27FC236}">
                  <a16:creationId xmlns:a16="http://schemas.microsoft.com/office/drawing/2014/main" id="{B003E31F-2D83-404F-BC8B-2974D13AE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938" y="247346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95E4EBC8-9D57-9FC3-1842-3922245AD306}"/>
              </a:ext>
            </a:extLst>
          </p:cNvPr>
          <p:cNvGrpSpPr/>
          <p:nvPr/>
        </p:nvGrpSpPr>
        <p:grpSpPr>
          <a:xfrm>
            <a:off x="9706274" y="3728352"/>
            <a:ext cx="1869291" cy="2331415"/>
            <a:chOff x="484289" y="1039091"/>
            <a:chExt cx="1843275" cy="2372371"/>
          </a:xfrm>
        </p:grpSpPr>
        <p:grpSp>
          <p:nvGrpSpPr>
            <p:cNvPr id="54" name="Skupina 53">
              <a:extLst>
                <a:ext uri="{FF2B5EF4-FFF2-40B4-BE49-F238E27FC236}">
                  <a16:creationId xmlns:a16="http://schemas.microsoft.com/office/drawing/2014/main" id="{67FDF325-D70D-6E5D-BB14-617524969043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5AAC63A5-081E-56C0-3359-5F8912A2ADB9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63" name="Rectangle 210">
                <a:extLst>
                  <a:ext uri="{FF2B5EF4-FFF2-40B4-BE49-F238E27FC236}">
                    <a16:creationId xmlns:a16="http://schemas.microsoft.com/office/drawing/2014/main" id="{C0CCE7D4-6D8F-BE28-EFE3-9BB891627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467957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Healthcare products / Electronics</a:t>
                </a:r>
              </a:p>
            </p:txBody>
          </p:sp>
          <p:sp>
            <p:nvSpPr>
              <p:cNvPr id="64" name="Rectangle 203">
                <a:extLst>
                  <a:ext uri="{FF2B5EF4-FFF2-40B4-BE49-F238E27FC236}">
                    <a16:creationId xmlns:a16="http://schemas.microsoft.com/office/drawing/2014/main" id="{44C28FB1-C15D-82FB-6959-67AE85871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55" name="Line 204">
              <a:extLst>
                <a:ext uri="{FF2B5EF4-FFF2-40B4-BE49-F238E27FC236}">
                  <a16:creationId xmlns:a16="http://schemas.microsoft.com/office/drawing/2014/main" id="{8F6FBDC4-834C-AB7D-59D8-5165F0211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6" name="Line 204">
              <a:extLst>
                <a:ext uri="{FF2B5EF4-FFF2-40B4-BE49-F238E27FC236}">
                  <a16:creationId xmlns:a16="http://schemas.microsoft.com/office/drawing/2014/main" id="{D74C51EB-DD3D-6159-ADE7-E4A0C3F17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86167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7" name="Line 204">
              <a:extLst>
                <a:ext uri="{FF2B5EF4-FFF2-40B4-BE49-F238E27FC236}">
                  <a16:creationId xmlns:a16="http://schemas.microsoft.com/office/drawing/2014/main" id="{234D731E-86F3-F65F-14A3-1B29D13EA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3845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8" name="Line 204">
              <a:extLst>
                <a:ext uri="{FF2B5EF4-FFF2-40B4-BE49-F238E27FC236}">
                  <a16:creationId xmlns:a16="http://schemas.microsoft.com/office/drawing/2014/main" id="{B80BA81F-2633-16DB-E144-AD789BAA8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9" name="Rectangle 210">
              <a:extLst>
                <a:ext uri="{FF2B5EF4-FFF2-40B4-BE49-F238E27FC236}">
                  <a16:creationId xmlns:a16="http://schemas.microsoft.com/office/drawing/2014/main" id="{FBEF467B-684B-9736-2868-510BA1206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89" y="193376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company</a:t>
              </a:r>
            </a:p>
          </p:txBody>
        </p:sp>
        <p:sp>
          <p:nvSpPr>
            <p:cNvPr id="60" name="Rectangle 210">
              <a:extLst>
                <a:ext uri="{FF2B5EF4-FFF2-40B4-BE49-F238E27FC236}">
                  <a16:creationId xmlns:a16="http://schemas.microsoft.com/office/drawing/2014/main" id="{ACF2F45E-8F27-C064-CE6C-3106D2015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49929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 financial investor</a:t>
              </a:r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BDE929F6-E9B8-3BD1-D021-8B08BD620F1D}"/>
              </a:ext>
            </a:extLst>
          </p:cNvPr>
          <p:cNvGrpSpPr/>
          <p:nvPr/>
        </p:nvGrpSpPr>
        <p:grpSpPr>
          <a:xfrm>
            <a:off x="736757" y="973196"/>
            <a:ext cx="1869290" cy="2331415"/>
            <a:chOff x="472575" y="1039091"/>
            <a:chExt cx="1843275" cy="2372371"/>
          </a:xfrm>
        </p:grpSpPr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56DA5689-BE77-837B-2080-EF3C78DB4F25}"/>
                </a:ext>
              </a:extLst>
            </p:cNvPr>
            <p:cNvGrpSpPr/>
            <p:nvPr/>
          </p:nvGrpSpPr>
          <p:grpSpPr>
            <a:xfrm>
              <a:off x="472575" y="1039091"/>
              <a:ext cx="1843275" cy="2372371"/>
              <a:chOff x="739779" y="1405518"/>
              <a:chExt cx="1994374" cy="4128116"/>
            </a:xfrm>
          </p:grpSpPr>
          <p:sp>
            <p:nvSpPr>
              <p:cNvPr id="76" name="Obdélník 75">
                <a:extLst>
                  <a:ext uri="{FF2B5EF4-FFF2-40B4-BE49-F238E27FC236}">
                    <a16:creationId xmlns:a16="http://schemas.microsoft.com/office/drawing/2014/main" id="{076A1080-5057-CBAF-AD32-108FA48F407B}"/>
                  </a:ext>
                </a:extLst>
              </p:cNvPr>
              <p:cNvSpPr/>
              <p:nvPr/>
            </p:nvSpPr>
            <p:spPr>
              <a:xfrm>
                <a:off x="739779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77" name="Rectangle 203">
                <a:extLst>
                  <a:ext uri="{FF2B5EF4-FFF2-40B4-BE49-F238E27FC236}">
                    <a16:creationId xmlns:a16="http://schemas.microsoft.com/office/drawing/2014/main" id="{685A7E70-EB4E-B136-C432-9450458DC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69" name="Line 204">
              <a:extLst>
                <a:ext uri="{FF2B5EF4-FFF2-40B4-BE49-F238E27FC236}">
                  <a16:creationId xmlns:a16="http://schemas.microsoft.com/office/drawing/2014/main" id="{B16F1B36-7FC7-7E88-EC6E-E30FC8A79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0" name="Line 204">
              <a:extLst>
                <a:ext uri="{FF2B5EF4-FFF2-40B4-BE49-F238E27FC236}">
                  <a16:creationId xmlns:a16="http://schemas.microsoft.com/office/drawing/2014/main" id="{1CE4EB6F-E577-B029-CF55-E59A5FD53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093" y="212427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1" name="Line 204">
              <a:extLst>
                <a:ext uri="{FF2B5EF4-FFF2-40B4-BE49-F238E27FC236}">
                  <a16:creationId xmlns:a16="http://schemas.microsoft.com/office/drawing/2014/main" id="{55981686-B7FE-4C97-CDC2-2250220FC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0301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2" name="Line 204">
              <a:extLst>
                <a:ext uri="{FF2B5EF4-FFF2-40B4-BE49-F238E27FC236}">
                  <a16:creationId xmlns:a16="http://schemas.microsoft.com/office/drawing/2014/main" id="{F4321C07-001C-3413-D6CB-299886C21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8877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3" name="Rectangle 210">
              <a:extLst>
                <a:ext uri="{FF2B5EF4-FFF2-40B4-BE49-F238E27FC236}">
                  <a16:creationId xmlns:a16="http://schemas.microsoft.com/office/drawing/2014/main" id="{D750C983-06E2-5B92-5659-7901C6953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2" y="177337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 estate – development of 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4 houses</a:t>
              </a:r>
            </a:p>
          </p:txBody>
        </p:sp>
        <p:sp>
          <p:nvSpPr>
            <p:cNvPr id="74" name="Rectangle 210">
              <a:extLst>
                <a:ext uri="{FF2B5EF4-FFF2-40B4-BE49-F238E27FC236}">
                  <a16:creationId xmlns:a16="http://schemas.microsoft.com/office/drawing/2014/main" id="{654D13B3-CCB6-E33B-77D7-B313E2B31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28" y="2161003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Junior and senior financing facility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CZK 10 + 20 mil.</a:t>
              </a:r>
            </a:p>
            <a:p>
              <a:pPr algn="ctr" defTabSz="472839" eaLnBrk="0" hangingPunct="0">
                <a:defRPr/>
              </a:pP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5" name="Rectangle 210">
              <a:extLst>
                <a:ext uri="{FF2B5EF4-FFF2-40B4-BE49-F238E27FC236}">
                  <a16:creationId xmlns:a16="http://schemas.microsoft.com/office/drawing/2014/main" id="{1A284537-F65C-83DA-60E1-E614B7020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67" y="255097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provided by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79" name="Obrázek 78">
            <a:extLst>
              <a:ext uri="{FF2B5EF4-FFF2-40B4-BE49-F238E27FC236}">
                <a16:creationId xmlns:a16="http://schemas.microsoft.com/office/drawing/2014/main" id="{4A7CCC58-C3EB-4540-CAAB-C5A32E7CD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402" y="2918919"/>
            <a:ext cx="646749" cy="243856"/>
          </a:xfrm>
          <a:prstGeom prst="rect">
            <a:avLst/>
          </a:prstGeom>
        </p:spPr>
      </p:pic>
      <p:grpSp>
        <p:nvGrpSpPr>
          <p:cNvPr id="80" name="Skupina 79">
            <a:extLst>
              <a:ext uri="{FF2B5EF4-FFF2-40B4-BE49-F238E27FC236}">
                <a16:creationId xmlns:a16="http://schemas.microsoft.com/office/drawing/2014/main" id="{FBD44960-0297-52BA-067A-ECC5C53AD2B5}"/>
              </a:ext>
            </a:extLst>
          </p:cNvPr>
          <p:cNvGrpSpPr/>
          <p:nvPr/>
        </p:nvGrpSpPr>
        <p:grpSpPr>
          <a:xfrm>
            <a:off x="3014781" y="974550"/>
            <a:ext cx="1869290" cy="2331415"/>
            <a:chOff x="472575" y="1039091"/>
            <a:chExt cx="1843275" cy="2372371"/>
          </a:xfrm>
        </p:grpSpPr>
        <p:grpSp>
          <p:nvGrpSpPr>
            <p:cNvPr id="81" name="Skupina 80">
              <a:extLst>
                <a:ext uri="{FF2B5EF4-FFF2-40B4-BE49-F238E27FC236}">
                  <a16:creationId xmlns:a16="http://schemas.microsoft.com/office/drawing/2014/main" id="{10AD3B48-FA62-7546-9250-B23EB69FC526}"/>
                </a:ext>
              </a:extLst>
            </p:cNvPr>
            <p:cNvGrpSpPr/>
            <p:nvPr/>
          </p:nvGrpSpPr>
          <p:grpSpPr>
            <a:xfrm>
              <a:off x="472575" y="1039091"/>
              <a:ext cx="1843275" cy="2372371"/>
              <a:chOff x="739779" y="1405518"/>
              <a:chExt cx="1994374" cy="4128116"/>
            </a:xfrm>
          </p:grpSpPr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09E5302E-E64E-178E-FFAB-7F53C9B0F0F9}"/>
                  </a:ext>
                </a:extLst>
              </p:cNvPr>
              <p:cNvSpPr/>
              <p:nvPr/>
            </p:nvSpPr>
            <p:spPr>
              <a:xfrm>
                <a:off x="739779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90" name="Rectangle 203">
                <a:extLst>
                  <a:ext uri="{FF2B5EF4-FFF2-40B4-BE49-F238E27FC236}">
                    <a16:creationId xmlns:a16="http://schemas.microsoft.com/office/drawing/2014/main" id="{D267F671-51BA-D03D-E1A1-64151F6A0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2" name="Line 204">
              <a:extLst>
                <a:ext uri="{FF2B5EF4-FFF2-40B4-BE49-F238E27FC236}">
                  <a16:creationId xmlns:a16="http://schemas.microsoft.com/office/drawing/2014/main" id="{28A77DB2-50F9-22AD-6DBE-905970DFE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3" name="Line 204">
              <a:extLst>
                <a:ext uri="{FF2B5EF4-FFF2-40B4-BE49-F238E27FC236}">
                  <a16:creationId xmlns:a16="http://schemas.microsoft.com/office/drawing/2014/main" id="{1927947A-252F-40D1-828E-1E29FF5A0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093" y="212427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4" name="Line 204">
              <a:extLst>
                <a:ext uri="{FF2B5EF4-FFF2-40B4-BE49-F238E27FC236}">
                  <a16:creationId xmlns:a16="http://schemas.microsoft.com/office/drawing/2014/main" id="{FA5A46E9-773B-5C42-4F6C-64D8737B2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0301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5" name="Line 204">
              <a:extLst>
                <a:ext uri="{FF2B5EF4-FFF2-40B4-BE49-F238E27FC236}">
                  <a16:creationId xmlns:a16="http://schemas.microsoft.com/office/drawing/2014/main" id="{ABA3D65F-9590-FEA3-4291-14476F02E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8877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6" name="Rectangle 210">
              <a:extLst>
                <a:ext uri="{FF2B5EF4-FFF2-40B4-BE49-F238E27FC236}">
                  <a16:creationId xmlns:a16="http://schemas.microsoft.com/office/drawing/2014/main" id="{426F71C7-F2DA-EBE8-4748-1F5C4F7EB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2" y="177337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Energy / Power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balance services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9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MW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7" name="Rectangle 210">
              <a:extLst>
                <a:ext uri="{FF2B5EF4-FFF2-40B4-BE49-F238E27FC236}">
                  <a16:creationId xmlns:a16="http://schemas.microsoft.com/office/drawing/2014/main" id="{F664E1ED-2B1F-BDD1-BBC8-E4D10C824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28" y="216100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Senior financing facility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CZK 92 mil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8" name="Rectangle 210">
              <a:extLst>
                <a:ext uri="{FF2B5EF4-FFF2-40B4-BE49-F238E27FC236}">
                  <a16:creationId xmlns:a16="http://schemas.microsoft.com/office/drawing/2014/main" id="{7477C822-21B5-A730-CB56-090CB70B5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67" y="255097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provided by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91" name="Obrázek 90">
            <a:extLst>
              <a:ext uri="{FF2B5EF4-FFF2-40B4-BE49-F238E27FC236}">
                <a16:creationId xmlns:a16="http://schemas.microsoft.com/office/drawing/2014/main" id="{E5A304EC-F336-EB07-A99A-565C56681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151" y="1228172"/>
            <a:ext cx="1025301" cy="512651"/>
          </a:xfrm>
          <a:prstGeom prst="rect">
            <a:avLst/>
          </a:prstGeom>
        </p:spPr>
      </p:pic>
      <p:pic>
        <p:nvPicPr>
          <p:cNvPr id="92" name="Obrázek 91">
            <a:extLst>
              <a:ext uri="{FF2B5EF4-FFF2-40B4-BE49-F238E27FC236}">
                <a16:creationId xmlns:a16="http://schemas.microsoft.com/office/drawing/2014/main" id="{BEF314C8-1D6C-8CED-9697-B3EA1B2F0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426" y="2920273"/>
            <a:ext cx="646749" cy="243856"/>
          </a:xfrm>
          <a:prstGeom prst="rect">
            <a:avLst/>
          </a:prstGeom>
        </p:spPr>
      </p:pic>
      <p:grpSp>
        <p:nvGrpSpPr>
          <p:cNvPr id="93" name="Skupina 92">
            <a:extLst>
              <a:ext uri="{FF2B5EF4-FFF2-40B4-BE49-F238E27FC236}">
                <a16:creationId xmlns:a16="http://schemas.microsoft.com/office/drawing/2014/main" id="{74C4023E-F48D-D0E9-7814-578A0F7AC630}"/>
              </a:ext>
            </a:extLst>
          </p:cNvPr>
          <p:cNvGrpSpPr/>
          <p:nvPr/>
        </p:nvGrpSpPr>
        <p:grpSpPr>
          <a:xfrm>
            <a:off x="5227069" y="982137"/>
            <a:ext cx="1869290" cy="2331415"/>
            <a:chOff x="472575" y="1039091"/>
            <a:chExt cx="1843275" cy="2372371"/>
          </a:xfrm>
        </p:grpSpPr>
        <p:grpSp>
          <p:nvGrpSpPr>
            <p:cNvPr id="94" name="Skupina 93">
              <a:extLst>
                <a:ext uri="{FF2B5EF4-FFF2-40B4-BE49-F238E27FC236}">
                  <a16:creationId xmlns:a16="http://schemas.microsoft.com/office/drawing/2014/main" id="{0F84AAEC-A7A9-3FB3-5548-45472E100EE9}"/>
                </a:ext>
              </a:extLst>
            </p:cNvPr>
            <p:cNvGrpSpPr/>
            <p:nvPr/>
          </p:nvGrpSpPr>
          <p:grpSpPr>
            <a:xfrm>
              <a:off x="472575" y="1039091"/>
              <a:ext cx="1843275" cy="2372371"/>
              <a:chOff x="739779" y="1405518"/>
              <a:chExt cx="1994374" cy="4128116"/>
            </a:xfrm>
          </p:grpSpPr>
          <p:sp>
            <p:nvSpPr>
              <p:cNvPr id="103" name="Obdélník 102">
                <a:extLst>
                  <a:ext uri="{FF2B5EF4-FFF2-40B4-BE49-F238E27FC236}">
                    <a16:creationId xmlns:a16="http://schemas.microsoft.com/office/drawing/2014/main" id="{7F411DCE-331F-D44F-D383-B54776E48086}"/>
                  </a:ext>
                </a:extLst>
              </p:cNvPr>
              <p:cNvSpPr/>
              <p:nvPr/>
            </p:nvSpPr>
            <p:spPr>
              <a:xfrm>
                <a:off x="739779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04" name="Rectangle 203">
                <a:extLst>
                  <a:ext uri="{FF2B5EF4-FFF2-40B4-BE49-F238E27FC236}">
                    <a16:creationId xmlns:a16="http://schemas.microsoft.com/office/drawing/2014/main" id="{CB358174-4970-2363-C72F-8C642AE07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95" name="Line 204">
              <a:extLst>
                <a:ext uri="{FF2B5EF4-FFF2-40B4-BE49-F238E27FC236}">
                  <a16:creationId xmlns:a16="http://schemas.microsoft.com/office/drawing/2014/main" id="{98852E0F-CC5B-9E05-C103-C77B0C918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6" name="Line 204">
              <a:extLst>
                <a:ext uri="{FF2B5EF4-FFF2-40B4-BE49-F238E27FC236}">
                  <a16:creationId xmlns:a16="http://schemas.microsoft.com/office/drawing/2014/main" id="{273D67EF-CADE-4B8C-28A9-67F7F2347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093" y="212427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7" name="Line 204">
              <a:extLst>
                <a:ext uri="{FF2B5EF4-FFF2-40B4-BE49-F238E27FC236}">
                  <a16:creationId xmlns:a16="http://schemas.microsoft.com/office/drawing/2014/main" id="{90928D93-3C49-53B1-F587-5E0052D12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0301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8" name="Line 204">
              <a:extLst>
                <a:ext uri="{FF2B5EF4-FFF2-40B4-BE49-F238E27FC236}">
                  <a16:creationId xmlns:a16="http://schemas.microsoft.com/office/drawing/2014/main" id="{F0A3A271-BA0E-2E77-622F-841FAA5C0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8877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9" name="Rectangle 210">
              <a:extLst>
                <a:ext uri="{FF2B5EF4-FFF2-40B4-BE49-F238E27FC236}">
                  <a16:creationId xmlns:a16="http://schemas.microsoft.com/office/drawing/2014/main" id="{BA5ACABA-65E5-0F7E-B6F3-F6F766958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2" y="177337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Energy / Power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balance services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9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MW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0" name="Rectangle 210">
              <a:extLst>
                <a:ext uri="{FF2B5EF4-FFF2-40B4-BE49-F238E27FC236}">
                  <a16:creationId xmlns:a16="http://schemas.microsoft.com/office/drawing/2014/main" id="{E9417835-B767-ACFB-D9FF-E678DD41A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28" y="216100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Junior financing facility of CZK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     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80 mil. 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1" name="Rectangle 210">
              <a:extLst>
                <a:ext uri="{FF2B5EF4-FFF2-40B4-BE49-F238E27FC236}">
                  <a16:creationId xmlns:a16="http://schemas.microsoft.com/office/drawing/2014/main" id="{4524310F-0A50-FD06-E260-20FE4647B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67" y="255097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provided by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2" name="Rectangle 210">
              <a:extLst>
                <a:ext uri="{FF2B5EF4-FFF2-40B4-BE49-F238E27FC236}">
                  <a16:creationId xmlns:a16="http://schemas.microsoft.com/office/drawing/2014/main" id="{FCFCBC4F-4820-837D-BE57-1623106B7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72" y="302846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Group of private investors</a:t>
              </a:r>
            </a:p>
          </p:txBody>
        </p:sp>
      </p:grpSp>
      <p:pic>
        <p:nvPicPr>
          <p:cNvPr id="105" name="Obrázek 104">
            <a:extLst>
              <a:ext uri="{FF2B5EF4-FFF2-40B4-BE49-F238E27FC236}">
                <a16:creationId xmlns:a16="http://schemas.microsoft.com/office/drawing/2014/main" id="{F612F78A-3528-4E86-0DD9-44D118040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439" y="1235759"/>
            <a:ext cx="1025301" cy="512651"/>
          </a:xfrm>
          <a:prstGeom prst="rect">
            <a:avLst/>
          </a:prstGeom>
        </p:spPr>
      </p:pic>
      <p:pic>
        <p:nvPicPr>
          <p:cNvPr id="106" name="Obrázek 105">
            <a:extLst>
              <a:ext uri="{FF2B5EF4-FFF2-40B4-BE49-F238E27FC236}">
                <a16:creationId xmlns:a16="http://schemas.microsoft.com/office/drawing/2014/main" id="{068BED1F-43DA-ED3B-B76A-EDD0BF614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753" y="1314795"/>
            <a:ext cx="956045" cy="318682"/>
          </a:xfrm>
          <a:prstGeom prst="rect">
            <a:avLst/>
          </a:prstGeom>
        </p:spPr>
      </p:pic>
      <p:grpSp>
        <p:nvGrpSpPr>
          <p:cNvPr id="107" name="Skupina 106">
            <a:extLst>
              <a:ext uri="{FF2B5EF4-FFF2-40B4-BE49-F238E27FC236}">
                <a16:creationId xmlns:a16="http://schemas.microsoft.com/office/drawing/2014/main" id="{935DDCC2-E6DB-AA46-2366-F5E2063852CE}"/>
              </a:ext>
            </a:extLst>
          </p:cNvPr>
          <p:cNvGrpSpPr/>
          <p:nvPr/>
        </p:nvGrpSpPr>
        <p:grpSpPr>
          <a:xfrm>
            <a:off x="7474984" y="997486"/>
            <a:ext cx="1869290" cy="2331415"/>
            <a:chOff x="472575" y="1039091"/>
            <a:chExt cx="1843275" cy="2372371"/>
          </a:xfrm>
        </p:grpSpPr>
        <p:grpSp>
          <p:nvGrpSpPr>
            <p:cNvPr id="108" name="Skupina 107">
              <a:extLst>
                <a:ext uri="{FF2B5EF4-FFF2-40B4-BE49-F238E27FC236}">
                  <a16:creationId xmlns:a16="http://schemas.microsoft.com/office/drawing/2014/main" id="{5E1880A8-AF11-062F-8A47-245B6FD93F7E}"/>
                </a:ext>
              </a:extLst>
            </p:cNvPr>
            <p:cNvGrpSpPr/>
            <p:nvPr/>
          </p:nvGrpSpPr>
          <p:grpSpPr>
            <a:xfrm>
              <a:off x="472575" y="1039091"/>
              <a:ext cx="1843275" cy="2372371"/>
              <a:chOff x="739779" y="1405518"/>
              <a:chExt cx="1994374" cy="4128116"/>
            </a:xfrm>
          </p:grpSpPr>
          <p:sp>
            <p:nvSpPr>
              <p:cNvPr id="117" name="Obdélník 116">
                <a:extLst>
                  <a:ext uri="{FF2B5EF4-FFF2-40B4-BE49-F238E27FC236}">
                    <a16:creationId xmlns:a16="http://schemas.microsoft.com/office/drawing/2014/main" id="{339078F1-2E0B-26B5-1182-A5E0094029E2}"/>
                  </a:ext>
                </a:extLst>
              </p:cNvPr>
              <p:cNvSpPr/>
              <p:nvPr/>
            </p:nvSpPr>
            <p:spPr>
              <a:xfrm>
                <a:off x="739779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18" name="Rectangle 203">
                <a:extLst>
                  <a:ext uri="{FF2B5EF4-FFF2-40B4-BE49-F238E27FC236}">
                    <a16:creationId xmlns:a16="http://schemas.microsoft.com/office/drawing/2014/main" id="{5DABC81C-E8F9-F9C2-A793-A30A3F701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3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09" name="Line 204">
              <a:extLst>
                <a:ext uri="{FF2B5EF4-FFF2-40B4-BE49-F238E27FC236}">
                  <a16:creationId xmlns:a16="http://schemas.microsoft.com/office/drawing/2014/main" id="{3E6FDC1D-7779-605C-3BF9-FC63BF34C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0" name="Line 204">
              <a:extLst>
                <a:ext uri="{FF2B5EF4-FFF2-40B4-BE49-F238E27FC236}">
                  <a16:creationId xmlns:a16="http://schemas.microsoft.com/office/drawing/2014/main" id="{E603DD72-12B6-DCAA-CD1D-564EAA250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093" y="212427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1" name="Line 204">
              <a:extLst>
                <a:ext uri="{FF2B5EF4-FFF2-40B4-BE49-F238E27FC236}">
                  <a16:creationId xmlns:a16="http://schemas.microsoft.com/office/drawing/2014/main" id="{6E8B51B6-EC89-23C9-E297-7D7300B4D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0301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2" name="Line 204">
              <a:extLst>
                <a:ext uri="{FF2B5EF4-FFF2-40B4-BE49-F238E27FC236}">
                  <a16:creationId xmlns:a16="http://schemas.microsoft.com/office/drawing/2014/main" id="{0328909E-8CAB-B52F-EE6A-805B6DAFC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8877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3" name="Rectangle 210">
              <a:extLst>
                <a:ext uri="{FF2B5EF4-FFF2-40B4-BE49-F238E27FC236}">
                  <a16:creationId xmlns:a16="http://schemas.microsoft.com/office/drawing/2014/main" id="{FEE5F142-ECA1-2822-AD49-3D33E5236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2" y="177337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 estate – development of 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34 apartments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4" name="Rectangle 210">
              <a:extLst>
                <a:ext uri="{FF2B5EF4-FFF2-40B4-BE49-F238E27FC236}">
                  <a16:creationId xmlns:a16="http://schemas.microsoft.com/office/drawing/2014/main" id="{900A5C7F-BEB3-B8E2-53F0-F3709A782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28" y="216100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Junior and senior financing facility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CZK 140 mil.</a:t>
              </a:r>
            </a:p>
          </p:txBody>
        </p:sp>
        <p:sp>
          <p:nvSpPr>
            <p:cNvPr id="115" name="Rectangle 210">
              <a:extLst>
                <a:ext uri="{FF2B5EF4-FFF2-40B4-BE49-F238E27FC236}">
                  <a16:creationId xmlns:a16="http://schemas.microsoft.com/office/drawing/2014/main" id="{53218A9C-F824-D001-7C24-5080AF71E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67" y="255097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provided by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6" name="Rectangle 210">
              <a:extLst>
                <a:ext uri="{FF2B5EF4-FFF2-40B4-BE49-F238E27FC236}">
                  <a16:creationId xmlns:a16="http://schemas.microsoft.com/office/drawing/2014/main" id="{97B850B7-B164-EDE6-5C9D-0F174003D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72" y="302846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Private investor</a:t>
              </a:r>
            </a:p>
          </p:txBody>
        </p:sp>
      </p:grpSp>
      <p:pic>
        <p:nvPicPr>
          <p:cNvPr id="120" name="Obrázek 119">
            <a:extLst>
              <a:ext uri="{FF2B5EF4-FFF2-40B4-BE49-F238E27FC236}">
                <a16:creationId xmlns:a16="http://schemas.microsoft.com/office/drawing/2014/main" id="{20699524-0D6E-3D6C-3C88-705A3806A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952" y="1332743"/>
            <a:ext cx="956045" cy="318682"/>
          </a:xfrm>
          <a:prstGeom prst="rect">
            <a:avLst/>
          </a:prstGeom>
        </p:spPr>
      </p:pic>
      <p:pic>
        <p:nvPicPr>
          <p:cNvPr id="121" name="Obrázek 120">
            <a:extLst>
              <a:ext uri="{FF2B5EF4-FFF2-40B4-BE49-F238E27FC236}">
                <a16:creationId xmlns:a16="http://schemas.microsoft.com/office/drawing/2014/main" id="{7C356489-61F1-C60C-8372-93778115D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5586" y="1432141"/>
            <a:ext cx="963363" cy="211177"/>
          </a:xfrm>
          <a:prstGeom prst="rect">
            <a:avLst/>
          </a:prstGeom>
        </p:spPr>
      </p:pic>
      <p:pic>
        <p:nvPicPr>
          <p:cNvPr id="122" name="Obrázek 121">
            <a:extLst>
              <a:ext uri="{FF2B5EF4-FFF2-40B4-BE49-F238E27FC236}">
                <a16:creationId xmlns:a16="http://schemas.microsoft.com/office/drawing/2014/main" id="{48424743-0679-19A7-F1EB-38D69474E2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6462" y="4038073"/>
            <a:ext cx="641689" cy="336886"/>
          </a:xfrm>
          <a:prstGeom prst="rect">
            <a:avLst/>
          </a:prstGeom>
        </p:spPr>
      </p:pic>
      <p:pic>
        <p:nvPicPr>
          <p:cNvPr id="123" name="Obrázek 122">
            <a:extLst>
              <a:ext uri="{FF2B5EF4-FFF2-40B4-BE49-F238E27FC236}">
                <a16:creationId xmlns:a16="http://schemas.microsoft.com/office/drawing/2014/main" id="{94E121C4-4B81-D854-11CE-488A189B9B7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4699" b="19576"/>
          <a:stretch/>
        </p:blipFill>
        <p:spPr>
          <a:xfrm>
            <a:off x="1222610" y="5623594"/>
            <a:ext cx="864330" cy="271207"/>
          </a:xfrm>
          <a:prstGeom prst="rect">
            <a:avLst/>
          </a:prstGeom>
        </p:spPr>
      </p:pic>
      <p:pic>
        <p:nvPicPr>
          <p:cNvPr id="131" name="Obrázek 130">
            <a:extLst>
              <a:ext uri="{FF2B5EF4-FFF2-40B4-BE49-F238E27FC236}">
                <a16:creationId xmlns:a16="http://schemas.microsoft.com/office/drawing/2014/main" id="{7EB8DBF3-0154-233A-CC3A-D6E42AA39F3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6168" b="24121"/>
          <a:stretch/>
        </p:blipFill>
        <p:spPr>
          <a:xfrm>
            <a:off x="3461510" y="4098649"/>
            <a:ext cx="942580" cy="295942"/>
          </a:xfrm>
          <a:prstGeom prst="rect">
            <a:avLst/>
          </a:prstGeom>
        </p:spPr>
      </p:pic>
      <p:grpSp>
        <p:nvGrpSpPr>
          <p:cNvPr id="241" name="Skupina 240">
            <a:extLst>
              <a:ext uri="{FF2B5EF4-FFF2-40B4-BE49-F238E27FC236}">
                <a16:creationId xmlns:a16="http://schemas.microsoft.com/office/drawing/2014/main" id="{436F366F-C43B-2E8E-6FDC-B2EA6E16FC95}"/>
              </a:ext>
            </a:extLst>
          </p:cNvPr>
          <p:cNvGrpSpPr/>
          <p:nvPr/>
        </p:nvGrpSpPr>
        <p:grpSpPr>
          <a:xfrm>
            <a:off x="5230211" y="3715085"/>
            <a:ext cx="1869291" cy="2331415"/>
            <a:chOff x="484288" y="1039091"/>
            <a:chExt cx="1843275" cy="2372371"/>
          </a:xfrm>
        </p:grpSpPr>
        <p:grpSp>
          <p:nvGrpSpPr>
            <p:cNvPr id="242" name="Skupina 241">
              <a:extLst>
                <a:ext uri="{FF2B5EF4-FFF2-40B4-BE49-F238E27FC236}">
                  <a16:creationId xmlns:a16="http://schemas.microsoft.com/office/drawing/2014/main" id="{C610AC08-B8DE-E1D1-263F-9134BC400AE4}"/>
                </a:ext>
              </a:extLst>
            </p:cNvPr>
            <p:cNvGrpSpPr/>
            <p:nvPr/>
          </p:nvGrpSpPr>
          <p:grpSpPr>
            <a:xfrm>
              <a:off x="484288" y="1039091"/>
              <a:ext cx="1843275" cy="2372371"/>
              <a:chOff x="752452" y="1405518"/>
              <a:chExt cx="1994374" cy="4128116"/>
            </a:xfrm>
          </p:grpSpPr>
          <p:sp>
            <p:nvSpPr>
              <p:cNvPr id="247" name="Obdélník 246">
                <a:extLst>
                  <a:ext uri="{FF2B5EF4-FFF2-40B4-BE49-F238E27FC236}">
                    <a16:creationId xmlns:a16="http://schemas.microsoft.com/office/drawing/2014/main" id="{ED3907C3-1B74-6DA0-E3AF-873C714A4372}"/>
                  </a:ext>
                </a:extLst>
              </p:cNvPr>
              <p:cNvSpPr/>
              <p:nvPr/>
            </p:nvSpPr>
            <p:spPr>
              <a:xfrm>
                <a:off x="752452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48" name="Rectangle 203">
                <a:extLst>
                  <a:ext uri="{FF2B5EF4-FFF2-40B4-BE49-F238E27FC236}">
                    <a16:creationId xmlns:a16="http://schemas.microsoft.com/office/drawing/2014/main" id="{24394576-A20F-5BB3-2723-D266F2662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43" name="Line 204">
              <a:extLst>
                <a:ext uri="{FF2B5EF4-FFF2-40B4-BE49-F238E27FC236}">
                  <a16:creationId xmlns:a16="http://schemas.microsoft.com/office/drawing/2014/main" id="{1D0417AF-6122-A0FA-9CBD-129B485E2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883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4" name="Line 204">
              <a:extLst>
                <a:ext uri="{FF2B5EF4-FFF2-40B4-BE49-F238E27FC236}">
                  <a16:creationId xmlns:a16="http://schemas.microsoft.com/office/drawing/2014/main" id="{FDFF2974-F795-DB3D-A11E-15B78EDCC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23233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5" name="Rectangle 210">
              <a:extLst>
                <a:ext uri="{FF2B5EF4-FFF2-40B4-BE49-F238E27FC236}">
                  <a16:creationId xmlns:a16="http://schemas.microsoft.com/office/drawing/2014/main" id="{857A73DB-BDC8-A684-EA3A-BB17DBEEE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3" y="1857633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Machinery / Stainless steel products for Beer brewing &amp; Chemistry industries</a:t>
              </a:r>
            </a:p>
          </p:txBody>
        </p:sp>
        <p:sp>
          <p:nvSpPr>
            <p:cNvPr id="246" name="Rectangle 210">
              <a:extLst>
                <a:ext uri="{FF2B5EF4-FFF2-40B4-BE49-F238E27FC236}">
                  <a16:creationId xmlns:a16="http://schemas.microsoft.com/office/drawing/2014/main" id="{667B1C59-DFC5-8ADC-9807-466270F9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1" y="2382790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Business plan, Financial projections and Valuation of the company</a:t>
              </a:r>
            </a:p>
            <a:p>
              <a:pPr algn="ctr" defTabSz="472839" eaLnBrk="0" hangingPunct="0">
                <a:defRPr/>
              </a:pP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250" name="Obrázek 249">
            <a:extLst>
              <a:ext uri="{FF2B5EF4-FFF2-40B4-BE49-F238E27FC236}">
                <a16:creationId xmlns:a16="http://schemas.microsoft.com/office/drawing/2014/main" id="{479C4BB0-7D5D-54A6-6698-B77B3A0CDE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3342" y="4112846"/>
            <a:ext cx="763493" cy="292187"/>
          </a:xfrm>
          <a:prstGeom prst="rect">
            <a:avLst/>
          </a:prstGeom>
        </p:spPr>
      </p:pic>
      <p:sp>
        <p:nvSpPr>
          <p:cNvPr id="251" name="Rectangle 210">
            <a:extLst>
              <a:ext uri="{FF2B5EF4-FFF2-40B4-BE49-F238E27FC236}">
                <a16:creationId xmlns:a16="http://schemas.microsoft.com/office/drawing/2014/main" id="{8F0E660D-FC86-F325-AA1C-EF93FE855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893" y="4356779"/>
            <a:ext cx="1795471" cy="404567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Electrical equipment / Complex measuring solutions</a:t>
            </a:r>
          </a:p>
          <a:p>
            <a:pPr algn="ctr" defTabSz="472839" eaLnBrk="0" hangingPunct="0">
              <a:defRPr/>
            </a:pPr>
            <a:endParaRPr lang="en-US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52" name="Obrázek 251">
            <a:extLst>
              <a:ext uri="{FF2B5EF4-FFF2-40B4-BE49-F238E27FC236}">
                <a16:creationId xmlns:a16="http://schemas.microsoft.com/office/drawing/2014/main" id="{2D30D019-A970-474C-90A4-7B47E520AD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3122" y="4086688"/>
            <a:ext cx="931704" cy="222425"/>
          </a:xfrm>
          <a:prstGeom prst="rect">
            <a:avLst/>
          </a:prstGeom>
        </p:spPr>
      </p:pic>
      <p:sp>
        <p:nvSpPr>
          <p:cNvPr id="253" name="Rectangle 210">
            <a:extLst>
              <a:ext uri="{FF2B5EF4-FFF2-40B4-BE49-F238E27FC236}">
                <a16:creationId xmlns:a16="http://schemas.microsoft.com/office/drawing/2014/main" id="{33838BED-09BD-365B-E35D-DD944D6A7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770" y="4761374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Sale of minority share </a:t>
            </a: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Cross-border</a:t>
            </a:r>
          </a:p>
        </p:txBody>
      </p:sp>
      <p:sp>
        <p:nvSpPr>
          <p:cNvPr id="255" name="Rectangle 210">
            <a:extLst>
              <a:ext uri="{FF2B5EF4-FFF2-40B4-BE49-F238E27FC236}">
                <a16:creationId xmlns:a16="http://schemas.microsoft.com/office/drawing/2014/main" id="{BF84C046-9CDE-4914-74C0-461128695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6177" y="5229014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Sold to German strategic investor</a:t>
            </a:r>
          </a:p>
        </p:txBody>
      </p:sp>
      <p:pic>
        <p:nvPicPr>
          <p:cNvPr id="256" name="Obrázek 255">
            <a:extLst>
              <a:ext uri="{FF2B5EF4-FFF2-40B4-BE49-F238E27FC236}">
                <a16:creationId xmlns:a16="http://schemas.microsoft.com/office/drawing/2014/main" id="{59004214-3A31-B346-C133-80AD77299B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568" y="5709839"/>
            <a:ext cx="741874" cy="152508"/>
          </a:xfrm>
          <a:prstGeom prst="rect">
            <a:avLst/>
          </a:prstGeom>
        </p:spPr>
      </p:pic>
      <p:pic>
        <p:nvPicPr>
          <p:cNvPr id="257" name="Obrázek 256">
            <a:extLst>
              <a:ext uri="{FF2B5EF4-FFF2-40B4-BE49-F238E27FC236}">
                <a16:creationId xmlns:a16="http://schemas.microsoft.com/office/drawing/2014/main" id="{43CC431A-92A9-8B1E-4BBE-B0C9BD9AF9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82207" y="4084300"/>
            <a:ext cx="830120" cy="231720"/>
          </a:xfrm>
          <a:prstGeom prst="rect">
            <a:avLst/>
          </a:prstGeom>
        </p:spPr>
      </p:pic>
      <p:pic>
        <p:nvPicPr>
          <p:cNvPr id="258" name="Obrázek 257">
            <a:extLst>
              <a:ext uri="{FF2B5EF4-FFF2-40B4-BE49-F238E27FC236}">
                <a16:creationId xmlns:a16="http://schemas.microsoft.com/office/drawing/2014/main" id="{7ACB513C-8072-C4A6-25A0-2EF86D8C953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-1" r="50000" b="-6811"/>
          <a:stretch/>
        </p:blipFill>
        <p:spPr>
          <a:xfrm>
            <a:off x="10227567" y="4852149"/>
            <a:ext cx="739400" cy="115293"/>
          </a:xfrm>
          <a:prstGeom prst="rect">
            <a:avLst/>
          </a:prstGeom>
        </p:spPr>
      </p:pic>
      <p:pic>
        <p:nvPicPr>
          <p:cNvPr id="259" name="Obrázek 258">
            <a:extLst>
              <a:ext uri="{FF2B5EF4-FFF2-40B4-BE49-F238E27FC236}">
                <a16:creationId xmlns:a16="http://schemas.microsoft.com/office/drawing/2014/main" id="{8E08278A-AA53-6AD5-D44B-ECC05B22EB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64760" y="5628109"/>
            <a:ext cx="747567" cy="2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4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C8888F-2342-1C11-1E2C-A50E75FFB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DBF81-A01D-BC07-BEC7-C4BC5D4D6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9B07E21A-5E5B-C8A4-ABDC-4F22EF57F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133" name="Skupina 132">
            <a:extLst>
              <a:ext uri="{FF2B5EF4-FFF2-40B4-BE49-F238E27FC236}">
                <a16:creationId xmlns:a16="http://schemas.microsoft.com/office/drawing/2014/main" id="{00CF892B-B0AC-80FE-0765-B67DC64D7221}"/>
              </a:ext>
            </a:extLst>
          </p:cNvPr>
          <p:cNvGrpSpPr/>
          <p:nvPr/>
        </p:nvGrpSpPr>
        <p:grpSpPr>
          <a:xfrm>
            <a:off x="2983216" y="1006150"/>
            <a:ext cx="1869291" cy="2331415"/>
            <a:chOff x="484289" y="1039091"/>
            <a:chExt cx="1843275" cy="2372371"/>
          </a:xfrm>
        </p:grpSpPr>
        <p:grpSp>
          <p:nvGrpSpPr>
            <p:cNvPr id="134" name="Skupina 133">
              <a:extLst>
                <a:ext uri="{FF2B5EF4-FFF2-40B4-BE49-F238E27FC236}">
                  <a16:creationId xmlns:a16="http://schemas.microsoft.com/office/drawing/2014/main" id="{32F2DFD8-A027-CE5E-B8B5-09D1BDB9B4AC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42" name="Obdélník 141">
                <a:extLst>
                  <a:ext uri="{FF2B5EF4-FFF2-40B4-BE49-F238E27FC236}">
                    <a16:creationId xmlns:a16="http://schemas.microsoft.com/office/drawing/2014/main" id="{9401A277-CCAD-DFE4-6599-6EFAF86872C4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44" name="Rectangle 203">
                <a:extLst>
                  <a:ext uri="{FF2B5EF4-FFF2-40B4-BE49-F238E27FC236}">
                    <a16:creationId xmlns:a16="http://schemas.microsoft.com/office/drawing/2014/main" id="{7E03F813-E48B-6B05-9248-061456D98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35" name="Line 204">
              <a:extLst>
                <a:ext uri="{FF2B5EF4-FFF2-40B4-BE49-F238E27FC236}">
                  <a16:creationId xmlns:a16="http://schemas.microsoft.com/office/drawing/2014/main" id="{811603BC-FB20-BA02-4646-5B3048B33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883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6" name="Line 204">
              <a:extLst>
                <a:ext uri="{FF2B5EF4-FFF2-40B4-BE49-F238E27FC236}">
                  <a16:creationId xmlns:a16="http://schemas.microsoft.com/office/drawing/2014/main" id="{72172D6C-B34F-8C62-5EB6-CC475E139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32690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7" name="Line 204">
              <a:extLst>
                <a:ext uri="{FF2B5EF4-FFF2-40B4-BE49-F238E27FC236}">
                  <a16:creationId xmlns:a16="http://schemas.microsoft.com/office/drawing/2014/main" id="{6F7273DE-FF52-7D0D-1C51-C99ED98A5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4682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8" name="Line 204">
              <a:extLst>
                <a:ext uri="{FF2B5EF4-FFF2-40B4-BE49-F238E27FC236}">
                  <a16:creationId xmlns:a16="http://schemas.microsoft.com/office/drawing/2014/main" id="{55F3B5C0-B1F4-BE60-0C57-D0BD2B834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97336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9" name="Rectangle 210">
              <a:extLst>
                <a:ext uri="{FF2B5EF4-FFF2-40B4-BE49-F238E27FC236}">
                  <a16:creationId xmlns:a16="http://schemas.microsoft.com/office/drawing/2014/main" id="{613C3FF7-6E63-3342-5D6B-3AAB6950E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7" y="175036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Joyrace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a.s. &amp;. Whalley a.s.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0" name="Rectangle 210">
              <a:extLst>
                <a:ext uri="{FF2B5EF4-FFF2-40B4-BE49-F238E27FC236}">
                  <a16:creationId xmlns:a16="http://schemas.microsoft.com/office/drawing/2014/main" id="{F578C381-F809-98CC-8919-6D680531B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71921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  <p:sp>
          <p:nvSpPr>
            <p:cNvPr id="84" name="Rectangle 210">
              <a:extLst>
                <a:ext uri="{FF2B5EF4-FFF2-40B4-BE49-F238E27FC236}">
                  <a16:creationId xmlns:a16="http://schemas.microsoft.com/office/drawing/2014/main" id="{32A2A6A7-B25B-9624-E787-83907C3B1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977" y="239075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6" name="Rectangle 210">
              <a:extLst>
                <a:ext uri="{FF2B5EF4-FFF2-40B4-BE49-F238E27FC236}">
                  <a16:creationId xmlns:a16="http://schemas.microsoft.com/office/drawing/2014/main" id="{F5D5CD2E-AB2D-1C95-8659-DF2640866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56" y="1969906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Chemical / Food &amp; Pharmaceutical industry</a:t>
              </a:r>
            </a:p>
          </p:txBody>
        </p:sp>
      </p:grpSp>
      <p:grpSp>
        <p:nvGrpSpPr>
          <p:cNvPr id="169" name="Skupina 168">
            <a:extLst>
              <a:ext uri="{FF2B5EF4-FFF2-40B4-BE49-F238E27FC236}">
                <a16:creationId xmlns:a16="http://schemas.microsoft.com/office/drawing/2014/main" id="{1B038542-15E2-A5F8-0E3B-2B12B09BE172}"/>
              </a:ext>
            </a:extLst>
          </p:cNvPr>
          <p:cNvGrpSpPr/>
          <p:nvPr/>
        </p:nvGrpSpPr>
        <p:grpSpPr>
          <a:xfrm>
            <a:off x="9693712" y="1006149"/>
            <a:ext cx="1869291" cy="2331415"/>
            <a:chOff x="484289" y="1039091"/>
            <a:chExt cx="1843275" cy="2372371"/>
          </a:xfrm>
        </p:grpSpPr>
        <p:grpSp>
          <p:nvGrpSpPr>
            <p:cNvPr id="170" name="Skupina 169">
              <a:extLst>
                <a:ext uri="{FF2B5EF4-FFF2-40B4-BE49-F238E27FC236}">
                  <a16:creationId xmlns:a16="http://schemas.microsoft.com/office/drawing/2014/main" id="{313E9C9C-F1A2-726D-14AE-CE0DB66E970D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78" name="Obdélník 177">
                <a:extLst>
                  <a:ext uri="{FF2B5EF4-FFF2-40B4-BE49-F238E27FC236}">
                    <a16:creationId xmlns:a16="http://schemas.microsoft.com/office/drawing/2014/main" id="{638492BC-5A87-74F1-EE2D-00951DFC3A2F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79" name="Rectangle 210">
                <a:extLst>
                  <a:ext uri="{FF2B5EF4-FFF2-40B4-BE49-F238E27FC236}">
                    <a16:creationId xmlns:a16="http://schemas.microsoft.com/office/drawing/2014/main" id="{821E52FD-8D00-D0F8-F3B2-F401DF373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11470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s-E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Jablo Glo s.r.o.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180" name="Rectangle 203">
                <a:extLst>
                  <a:ext uri="{FF2B5EF4-FFF2-40B4-BE49-F238E27FC236}">
                    <a16:creationId xmlns:a16="http://schemas.microsoft.com/office/drawing/2014/main" id="{7CAF2B23-43C2-EEA5-3C56-1E44C200E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71" name="Line 204">
              <a:extLst>
                <a:ext uri="{FF2B5EF4-FFF2-40B4-BE49-F238E27FC236}">
                  <a16:creationId xmlns:a16="http://schemas.microsoft.com/office/drawing/2014/main" id="{7585E1AA-3040-C3C8-6598-F3D9109DB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2" name="Line 204">
              <a:extLst>
                <a:ext uri="{FF2B5EF4-FFF2-40B4-BE49-F238E27FC236}">
                  <a16:creationId xmlns:a16="http://schemas.microsoft.com/office/drawing/2014/main" id="{1AA2048C-515B-2E84-B7BA-93769C80C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80246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3" name="Line 204">
              <a:extLst>
                <a:ext uri="{FF2B5EF4-FFF2-40B4-BE49-F238E27FC236}">
                  <a16:creationId xmlns:a16="http://schemas.microsoft.com/office/drawing/2014/main" id="{805B67EF-0E7F-2A2B-436F-AC623928D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23233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4" name="Line 204">
              <a:extLst>
                <a:ext uri="{FF2B5EF4-FFF2-40B4-BE49-F238E27FC236}">
                  <a16:creationId xmlns:a16="http://schemas.microsoft.com/office/drawing/2014/main" id="{4D696352-D676-7A3A-8B47-8D5D27842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4195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5" name="Rectangle 210">
              <a:extLst>
                <a:ext uri="{FF2B5EF4-FFF2-40B4-BE49-F238E27FC236}">
                  <a16:creationId xmlns:a16="http://schemas.microsoft.com/office/drawing/2014/main" id="{9BB27CCE-D551-FD63-3483-7D3D3FCE1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89" y="1866090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Electronic Alarms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and security devices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76" name="Rectangle 210">
              <a:extLst>
                <a:ext uri="{FF2B5EF4-FFF2-40B4-BE49-F238E27FC236}">
                  <a16:creationId xmlns:a16="http://schemas.microsoft.com/office/drawing/2014/main" id="{D70426F0-E3C0-2DE3-D039-72184DE5C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296277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remaining share</a:t>
              </a:r>
            </a:p>
          </p:txBody>
        </p:sp>
        <p:sp>
          <p:nvSpPr>
            <p:cNvPr id="177" name="Rectangle 210">
              <a:extLst>
                <a:ext uri="{FF2B5EF4-FFF2-40B4-BE49-F238E27FC236}">
                  <a16:creationId xmlns:a16="http://schemas.microsoft.com/office/drawing/2014/main" id="{760438BB-ABB0-3298-70C3-960024E70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0" y="258721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  <p:sp>
          <p:nvSpPr>
            <p:cNvPr id="122" name="Rectangle 210">
              <a:extLst>
                <a:ext uri="{FF2B5EF4-FFF2-40B4-BE49-F238E27FC236}">
                  <a16:creationId xmlns:a16="http://schemas.microsoft.com/office/drawing/2014/main" id="{E90609B1-840B-064D-0DD6-392A46147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0" y="278069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TRON UP s.r.o.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0" name="Line 204">
              <a:extLst>
                <a:ext uri="{FF2B5EF4-FFF2-40B4-BE49-F238E27FC236}">
                  <a16:creationId xmlns:a16="http://schemas.microsoft.com/office/drawing/2014/main" id="{CCEF702D-9E86-977B-E159-31A14A657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006" y="298105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9B6C178-028D-AB38-00B3-BBD514D60E50}"/>
              </a:ext>
            </a:extLst>
          </p:cNvPr>
          <p:cNvGrpSpPr/>
          <p:nvPr/>
        </p:nvGrpSpPr>
        <p:grpSpPr>
          <a:xfrm>
            <a:off x="754153" y="3695693"/>
            <a:ext cx="1869291" cy="2331415"/>
            <a:chOff x="484289" y="1039091"/>
            <a:chExt cx="1843275" cy="2372371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9BCF6519-6506-D325-0745-45CDEBAEA92F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90CE6FA5-78DD-D81A-9139-1757DA3A2542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6" name="Rectangle 203">
                <a:extLst>
                  <a:ext uri="{FF2B5EF4-FFF2-40B4-BE49-F238E27FC236}">
                    <a16:creationId xmlns:a16="http://schemas.microsoft.com/office/drawing/2014/main" id="{D7E0DCC1-E4BF-8BB5-52D7-2E0127683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" name="Line 204">
              <a:extLst>
                <a:ext uri="{FF2B5EF4-FFF2-40B4-BE49-F238E27FC236}">
                  <a16:creationId xmlns:a16="http://schemas.microsoft.com/office/drawing/2014/main" id="{67CFC7A6-C61A-59FC-C137-EA0DE2358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" name="Line 204">
              <a:extLst>
                <a:ext uri="{FF2B5EF4-FFF2-40B4-BE49-F238E27FC236}">
                  <a16:creationId xmlns:a16="http://schemas.microsoft.com/office/drawing/2014/main" id="{F6A60728-B3BF-0330-7E15-990078E58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115436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" name="Line 204">
              <a:extLst>
                <a:ext uri="{FF2B5EF4-FFF2-40B4-BE49-F238E27FC236}">
                  <a16:creationId xmlns:a16="http://schemas.microsoft.com/office/drawing/2014/main" id="{C002B76F-773F-D5D6-94AF-F250B15B3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147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" name="Line 204">
              <a:extLst>
                <a:ext uri="{FF2B5EF4-FFF2-40B4-BE49-F238E27FC236}">
                  <a16:creationId xmlns:a16="http://schemas.microsoft.com/office/drawing/2014/main" id="{919476BC-085A-4A3A-97DC-581862F5F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92261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" name="Rectangle 210">
              <a:extLst>
                <a:ext uri="{FF2B5EF4-FFF2-40B4-BE49-F238E27FC236}">
                  <a16:creationId xmlns:a16="http://schemas.microsoft.com/office/drawing/2014/main" id="{BBB59102-3153-A67A-CE96-BACEBB237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3" y="224064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14" name="Rectangle 210">
              <a:extLst>
                <a:ext uri="{FF2B5EF4-FFF2-40B4-BE49-F238E27FC236}">
                  <a16:creationId xmlns:a16="http://schemas.microsoft.com/office/drawing/2014/main" id="{1CFB1612-E3B9-A900-E692-081D35F5E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62618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  <p:sp>
          <p:nvSpPr>
            <p:cNvPr id="153" name="Rectangle 210">
              <a:extLst>
                <a:ext uri="{FF2B5EF4-FFF2-40B4-BE49-F238E27FC236}">
                  <a16:creationId xmlns:a16="http://schemas.microsoft.com/office/drawing/2014/main" id="{DCC1A6EB-D668-9FA5-68D0-DBC4F0D17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40" y="183805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Plastics industry / </a:t>
              </a:r>
              <a:r>
                <a:rPr lang="en-GB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Packiging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711ACCE0-30F0-57D3-0B1B-3B553B1BFEB5}"/>
              </a:ext>
            </a:extLst>
          </p:cNvPr>
          <p:cNvGrpSpPr/>
          <p:nvPr/>
        </p:nvGrpSpPr>
        <p:grpSpPr>
          <a:xfrm>
            <a:off x="5227068" y="3706309"/>
            <a:ext cx="1869291" cy="2331415"/>
            <a:chOff x="484289" y="1039091"/>
            <a:chExt cx="1843275" cy="2372371"/>
          </a:xfrm>
        </p:grpSpPr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B66CBCB3-8C44-C2F5-55FF-598BBC9D5A2F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AE9C923E-4D51-5E8E-F7C0-4BA207A681E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39" name="Rectangle 210">
                <a:extLst>
                  <a:ext uri="{FF2B5EF4-FFF2-40B4-BE49-F238E27FC236}">
                    <a16:creationId xmlns:a16="http://schemas.microsoft.com/office/drawing/2014/main" id="{4975CF8B-912B-50F4-7E2D-4DC111379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093" y="2791796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Logistics</a:t>
                </a:r>
              </a:p>
            </p:txBody>
          </p:sp>
          <p:sp>
            <p:nvSpPr>
              <p:cNvPr id="40" name="Rectangle 203">
                <a:extLst>
                  <a:ext uri="{FF2B5EF4-FFF2-40B4-BE49-F238E27FC236}">
                    <a16:creationId xmlns:a16="http://schemas.microsoft.com/office/drawing/2014/main" id="{37FAA5B6-7DC9-0292-9F34-4651184EB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2" name="Line 204">
              <a:extLst>
                <a:ext uri="{FF2B5EF4-FFF2-40B4-BE49-F238E27FC236}">
                  <a16:creationId xmlns:a16="http://schemas.microsoft.com/office/drawing/2014/main" id="{A8F3B016-A56F-EFD3-AE14-B380C85C4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037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3" name="Line 204">
              <a:extLst>
                <a:ext uri="{FF2B5EF4-FFF2-40B4-BE49-F238E27FC236}">
                  <a16:creationId xmlns:a16="http://schemas.microsoft.com/office/drawing/2014/main" id="{4A76F3C2-9807-BE81-05F3-39FCD723F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07315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4" name="Line 204">
              <a:extLst>
                <a:ext uri="{FF2B5EF4-FFF2-40B4-BE49-F238E27FC236}">
                  <a16:creationId xmlns:a16="http://schemas.microsoft.com/office/drawing/2014/main" id="{EFDF69C9-F640-9F26-BB25-96183E9FD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7914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5" name="Line 204">
              <a:extLst>
                <a:ext uri="{FF2B5EF4-FFF2-40B4-BE49-F238E27FC236}">
                  <a16:creationId xmlns:a16="http://schemas.microsoft.com/office/drawing/2014/main" id="{118C8064-FA9C-8049-A375-F8BF92042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3801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7" name="Rectangle 210">
              <a:extLst>
                <a:ext uri="{FF2B5EF4-FFF2-40B4-BE49-F238E27FC236}">
                  <a16:creationId xmlns:a16="http://schemas.microsoft.com/office/drawing/2014/main" id="{307722E8-814C-C3BD-C84E-7DA4EDAF3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62617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</a:t>
              </a:r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4767666B-7D45-C375-AD6F-2A65DCAD2960}"/>
              </a:ext>
            </a:extLst>
          </p:cNvPr>
          <p:cNvGrpSpPr/>
          <p:nvPr/>
        </p:nvGrpSpPr>
        <p:grpSpPr>
          <a:xfrm>
            <a:off x="7474984" y="3704918"/>
            <a:ext cx="1869291" cy="2331415"/>
            <a:chOff x="484289" y="1039091"/>
            <a:chExt cx="1843275" cy="2372371"/>
          </a:xfrm>
        </p:grpSpPr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50FFF054-9780-4FB9-D920-58B96FA56F62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DDB7E6E1-E587-E578-F22C-C7A12CA73732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52" name="Rectangle 203">
                <a:extLst>
                  <a:ext uri="{FF2B5EF4-FFF2-40B4-BE49-F238E27FC236}">
                    <a16:creationId xmlns:a16="http://schemas.microsoft.com/office/drawing/2014/main" id="{8B1E6510-47F5-FEEF-0D77-BB9808509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43" name="Line 204">
              <a:extLst>
                <a:ext uri="{FF2B5EF4-FFF2-40B4-BE49-F238E27FC236}">
                  <a16:creationId xmlns:a16="http://schemas.microsoft.com/office/drawing/2014/main" id="{A477646E-4A3B-79DA-FC73-03BCBF021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4" name="Line 204">
              <a:extLst>
                <a:ext uri="{FF2B5EF4-FFF2-40B4-BE49-F238E27FC236}">
                  <a16:creationId xmlns:a16="http://schemas.microsoft.com/office/drawing/2014/main" id="{F2A632CB-22A7-65EB-CF77-0FB2CFECC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3" y="197164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5" name="Line 204">
              <a:extLst>
                <a:ext uri="{FF2B5EF4-FFF2-40B4-BE49-F238E27FC236}">
                  <a16:creationId xmlns:a16="http://schemas.microsoft.com/office/drawing/2014/main" id="{2881B991-FF7C-81DD-580C-EF559CC7E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2" y="230846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6" name="Line 204">
              <a:extLst>
                <a:ext uri="{FF2B5EF4-FFF2-40B4-BE49-F238E27FC236}">
                  <a16:creationId xmlns:a16="http://schemas.microsoft.com/office/drawing/2014/main" id="{FBA37318-2B98-6284-1063-278042D9C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2" y="262655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7" name="Rectangle 210">
              <a:extLst>
                <a:ext uri="{FF2B5EF4-FFF2-40B4-BE49-F238E27FC236}">
                  <a16:creationId xmlns:a16="http://schemas.microsoft.com/office/drawing/2014/main" id="{D6C520D5-AA8F-4255-E8B4-34C3C82D6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06910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company</a:t>
              </a:r>
            </a:p>
          </p:txBody>
        </p:sp>
        <p:sp>
          <p:nvSpPr>
            <p:cNvPr id="48" name="Rectangle 210">
              <a:extLst>
                <a:ext uri="{FF2B5EF4-FFF2-40B4-BE49-F238E27FC236}">
                  <a16:creationId xmlns:a16="http://schemas.microsoft.com/office/drawing/2014/main" id="{A799F659-C565-050B-978D-B313224A7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37241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EABBCC5D-E90B-B445-F03F-B813BD652D38}"/>
              </a:ext>
            </a:extLst>
          </p:cNvPr>
          <p:cNvGrpSpPr/>
          <p:nvPr/>
        </p:nvGrpSpPr>
        <p:grpSpPr>
          <a:xfrm>
            <a:off x="745840" y="1014833"/>
            <a:ext cx="1869291" cy="2331415"/>
            <a:chOff x="484289" y="1039091"/>
            <a:chExt cx="1843275" cy="2372371"/>
          </a:xfrm>
        </p:grpSpPr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6EBEAAB7-5141-DD23-8942-EB31A7973B41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75" name="Obdélník 74">
                <a:extLst>
                  <a:ext uri="{FF2B5EF4-FFF2-40B4-BE49-F238E27FC236}">
                    <a16:creationId xmlns:a16="http://schemas.microsoft.com/office/drawing/2014/main" id="{F3403696-947C-8DF4-BEED-E50A5D011E83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77" name="Rectangle 203">
                <a:extLst>
                  <a:ext uri="{FF2B5EF4-FFF2-40B4-BE49-F238E27FC236}">
                    <a16:creationId xmlns:a16="http://schemas.microsoft.com/office/drawing/2014/main" id="{3F8751E8-69A1-0E91-CFD7-F585129FA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69" name="Line 204">
              <a:extLst>
                <a:ext uri="{FF2B5EF4-FFF2-40B4-BE49-F238E27FC236}">
                  <a16:creationId xmlns:a16="http://schemas.microsoft.com/office/drawing/2014/main" id="{D77F89B4-E541-BB4E-ED92-AAC190F41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0" name="Line 204">
              <a:extLst>
                <a:ext uri="{FF2B5EF4-FFF2-40B4-BE49-F238E27FC236}">
                  <a16:creationId xmlns:a16="http://schemas.microsoft.com/office/drawing/2014/main" id="{85747E0B-C175-A588-CC74-A21DFF62D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98009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1" name="Line 204">
              <a:extLst>
                <a:ext uri="{FF2B5EF4-FFF2-40B4-BE49-F238E27FC236}">
                  <a16:creationId xmlns:a16="http://schemas.microsoft.com/office/drawing/2014/main" id="{CC103C12-D91E-07DA-E620-2E599AC48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6918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2" name="Line 204">
              <a:extLst>
                <a:ext uri="{FF2B5EF4-FFF2-40B4-BE49-F238E27FC236}">
                  <a16:creationId xmlns:a16="http://schemas.microsoft.com/office/drawing/2014/main" id="{F3D713E4-D6E8-C258-324E-787A6457D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3" name="Rectangle 210">
              <a:extLst>
                <a:ext uri="{FF2B5EF4-FFF2-40B4-BE49-F238E27FC236}">
                  <a16:creationId xmlns:a16="http://schemas.microsoft.com/office/drawing/2014/main" id="{CFD046CA-7E72-B538-C4DD-6ABAF2CEF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89" y="1992976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company</a:t>
              </a:r>
            </a:p>
          </p:txBody>
        </p:sp>
        <p:sp>
          <p:nvSpPr>
            <p:cNvPr id="74" name="Rectangle 210">
              <a:extLst>
                <a:ext uri="{FF2B5EF4-FFF2-40B4-BE49-F238E27FC236}">
                  <a16:creationId xmlns:a16="http://schemas.microsoft.com/office/drawing/2014/main" id="{84274C46-30D6-9A63-2ED7-276D3B1B0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55004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 financial investor</a:t>
              </a:r>
            </a:p>
          </p:txBody>
        </p:sp>
      </p:grpSp>
      <p:pic>
        <p:nvPicPr>
          <p:cNvPr id="78" name="Obrázek 77">
            <a:extLst>
              <a:ext uri="{FF2B5EF4-FFF2-40B4-BE49-F238E27FC236}">
                <a16:creationId xmlns:a16="http://schemas.microsoft.com/office/drawing/2014/main" id="{2CEEAA12-658D-E246-8A6D-E59E1CF84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773" y="1370781"/>
            <a:ext cx="830120" cy="231720"/>
          </a:xfrm>
          <a:prstGeom prst="rect">
            <a:avLst/>
          </a:prstGeom>
        </p:spPr>
      </p:pic>
      <p:pic>
        <p:nvPicPr>
          <p:cNvPr id="80" name="Obrázek 79">
            <a:extLst>
              <a:ext uri="{FF2B5EF4-FFF2-40B4-BE49-F238E27FC236}">
                <a16:creationId xmlns:a16="http://schemas.microsoft.com/office/drawing/2014/main" id="{0D6EF336-BD3A-C4A3-1EAC-9A7C16DC5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326" y="2914590"/>
            <a:ext cx="747567" cy="234238"/>
          </a:xfrm>
          <a:prstGeom prst="rect">
            <a:avLst/>
          </a:prstGeom>
        </p:spPr>
      </p:pic>
      <p:sp>
        <p:nvSpPr>
          <p:cNvPr id="81" name="Rectangle 210">
            <a:extLst>
              <a:ext uri="{FF2B5EF4-FFF2-40B4-BE49-F238E27FC236}">
                <a16:creationId xmlns:a16="http://schemas.microsoft.com/office/drawing/2014/main" id="{43E13DAF-8F37-28E4-5E3A-EE03776E6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36" y="1631487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Food Production / Processed cheese producer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82" name="Obrázek 81">
            <a:extLst>
              <a:ext uri="{FF2B5EF4-FFF2-40B4-BE49-F238E27FC236}">
                <a16:creationId xmlns:a16="http://schemas.microsoft.com/office/drawing/2014/main" id="{C553F525-7488-CED8-8913-57FC2BC82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597" y="2161499"/>
            <a:ext cx="464198" cy="217720"/>
          </a:xfrm>
          <a:prstGeom prst="rect">
            <a:avLst/>
          </a:prstGeom>
        </p:spPr>
      </p:pic>
      <p:pic>
        <p:nvPicPr>
          <p:cNvPr id="83" name="Obrázek 82">
            <a:extLst>
              <a:ext uri="{FF2B5EF4-FFF2-40B4-BE49-F238E27FC236}">
                <a16:creationId xmlns:a16="http://schemas.microsoft.com/office/drawing/2014/main" id="{43056C1B-0F6B-EF7D-23FA-34B8C0357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3160" y="2982617"/>
            <a:ext cx="589395" cy="226512"/>
          </a:xfrm>
          <a:prstGeom prst="rect">
            <a:avLst/>
          </a:prstGeom>
        </p:spPr>
      </p:pic>
      <p:pic>
        <p:nvPicPr>
          <p:cNvPr id="85" name="Obrázek 84">
            <a:extLst>
              <a:ext uri="{FF2B5EF4-FFF2-40B4-BE49-F238E27FC236}">
                <a16:creationId xmlns:a16="http://schemas.microsoft.com/office/drawing/2014/main" id="{4A61BA50-6475-D636-10A8-514533396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167" y="1395626"/>
            <a:ext cx="459663" cy="231364"/>
          </a:xfrm>
          <a:prstGeom prst="rect">
            <a:avLst/>
          </a:prstGeom>
        </p:spPr>
      </p:pic>
      <p:grpSp>
        <p:nvGrpSpPr>
          <p:cNvPr id="87" name="Skupina 86">
            <a:extLst>
              <a:ext uri="{FF2B5EF4-FFF2-40B4-BE49-F238E27FC236}">
                <a16:creationId xmlns:a16="http://schemas.microsoft.com/office/drawing/2014/main" id="{0B311D79-8192-085B-9832-314DF4521103}"/>
              </a:ext>
            </a:extLst>
          </p:cNvPr>
          <p:cNvGrpSpPr/>
          <p:nvPr/>
        </p:nvGrpSpPr>
        <p:grpSpPr>
          <a:xfrm>
            <a:off x="5220887" y="1007736"/>
            <a:ext cx="1869290" cy="2331415"/>
            <a:chOff x="484289" y="1039091"/>
            <a:chExt cx="1843275" cy="2372371"/>
          </a:xfrm>
        </p:grpSpPr>
        <p:grpSp>
          <p:nvGrpSpPr>
            <p:cNvPr id="88" name="Skupina 87">
              <a:extLst>
                <a:ext uri="{FF2B5EF4-FFF2-40B4-BE49-F238E27FC236}">
                  <a16:creationId xmlns:a16="http://schemas.microsoft.com/office/drawing/2014/main" id="{E5C37EC8-F2FC-E52B-555D-FAFF311F27C0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97" name="Obdélník 96">
                <a:extLst>
                  <a:ext uri="{FF2B5EF4-FFF2-40B4-BE49-F238E27FC236}">
                    <a16:creationId xmlns:a16="http://schemas.microsoft.com/office/drawing/2014/main" id="{854706FB-52AD-E463-3A05-721A190C6FF2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98" name="Rectangle 203">
                <a:extLst>
                  <a:ext uri="{FF2B5EF4-FFF2-40B4-BE49-F238E27FC236}">
                    <a16:creationId xmlns:a16="http://schemas.microsoft.com/office/drawing/2014/main" id="{020B0CC5-C273-2410-D121-7CB293CC3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9" name="Line 204">
              <a:extLst>
                <a:ext uri="{FF2B5EF4-FFF2-40B4-BE49-F238E27FC236}">
                  <a16:creationId xmlns:a16="http://schemas.microsoft.com/office/drawing/2014/main" id="{864B2737-7D44-DBC7-B64B-33B56F87B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883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0" name="Line 204">
              <a:extLst>
                <a:ext uri="{FF2B5EF4-FFF2-40B4-BE49-F238E27FC236}">
                  <a16:creationId xmlns:a16="http://schemas.microsoft.com/office/drawing/2014/main" id="{115D9FEA-09CF-D448-B78E-E27BFC7B64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22539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1" name="Line 204">
              <a:extLst>
                <a:ext uri="{FF2B5EF4-FFF2-40B4-BE49-F238E27FC236}">
                  <a16:creationId xmlns:a16="http://schemas.microsoft.com/office/drawing/2014/main" id="{7164C602-5F5C-3BC7-FAEA-99CEF8A53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4531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2" name="Line 204">
              <a:extLst>
                <a:ext uri="{FF2B5EF4-FFF2-40B4-BE49-F238E27FC236}">
                  <a16:creationId xmlns:a16="http://schemas.microsoft.com/office/drawing/2014/main" id="{86923923-FFFA-95EF-10E6-D02FBEB0D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2956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3" name="Rectangle 210">
              <a:extLst>
                <a:ext uri="{FF2B5EF4-FFF2-40B4-BE49-F238E27FC236}">
                  <a16:creationId xmlns:a16="http://schemas.microsoft.com/office/drawing/2014/main" id="{D9913818-04A6-8F6A-13B3-62FBFA52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7" y="1811942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PROFIMIX SVIJANY s.r.o.</a:t>
              </a:r>
            </a:p>
            <a:p>
              <a:pPr algn="ctr" defTabSz="472839" eaLnBrk="0" hangingPunct="0">
                <a:defRPr/>
              </a:pPr>
              <a:endParaRPr lang="en-US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4" name="Rectangle 210">
              <a:extLst>
                <a:ext uri="{FF2B5EF4-FFF2-40B4-BE49-F238E27FC236}">
                  <a16:creationId xmlns:a16="http://schemas.microsoft.com/office/drawing/2014/main" id="{292D7054-2F43-CC84-10A7-D4DB4D475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8387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5" name="Rectangle 210">
              <a:extLst>
                <a:ext uri="{FF2B5EF4-FFF2-40B4-BE49-F238E27FC236}">
                  <a16:creationId xmlns:a16="http://schemas.microsoft.com/office/drawing/2014/main" id="{F27C1C48-C7B7-2FAE-2EE4-04C6F1CFA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977" y="2289250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company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6" name="Rectangle 210">
              <a:extLst>
                <a:ext uri="{FF2B5EF4-FFF2-40B4-BE49-F238E27FC236}">
                  <a16:creationId xmlns:a16="http://schemas.microsoft.com/office/drawing/2014/main" id="{3D8E674A-BE54-5F6D-38A4-9775C82CC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56" y="201220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Food industry / Mixes for bakeries</a:t>
              </a:r>
            </a:p>
          </p:txBody>
        </p:sp>
        <p:sp>
          <p:nvSpPr>
            <p:cNvPr id="104" name="Rectangle 210">
              <a:extLst>
                <a:ext uri="{FF2B5EF4-FFF2-40B4-BE49-F238E27FC236}">
                  <a16:creationId xmlns:a16="http://schemas.microsoft.com/office/drawing/2014/main" id="{25AFBE7E-8D42-029C-5C55-7B657F1CB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274" y="286387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cs-CZ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Puratos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cs-CZ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Belgium</a:t>
              </a:r>
              <a:endParaRPr lang="cs-CZ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101" name="Obrázek 100">
            <a:extLst>
              <a:ext uri="{FF2B5EF4-FFF2-40B4-BE49-F238E27FC236}">
                <a16:creationId xmlns:a16="http://schemas.microsoft.com/office/drawing/2014/main" id="{51409566-15C4-EF78-3A63-105294306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8649" y="1405605"/>
            <a:ext cx="424579" cy="291593"/>
          </a:xfrm>
          <a:prstGeom prst="rect">
            <a:avLst/>
          </a:prstGeom>
        </p:spPr>
      </p:pic>
      <p:pic>
        <p:nvPicPr>
          <p:cNvPr id="102" name="Obrázek 101">
            <a:extLst>
              <a:ext uri="{FF2B5EF4-FFF2-40B4-BE49-F238E27FC236}">
                <a16:creationId xmlns:a16="http://schemas.microsoft.com/office/drawing/2014/main" id="{F2CEC06D-184A-B069-D228-6DE571A620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8649" y="3010111"/>
            <a:ext cx="460815" cy="258447"/>
          </a:xfrm>
          <a:prstGeom prst="rect">
            <a:avLst/>
          </a:prstGeom>
        </p:spPr>
      </p:pic>
      <p:grpSp>
        <p:nvGrpSpPr>
          <p:cNvPr id="105" name="Skupina 104">
            <a:extLst>
              <a:ext uri="{FF2B5EF4-FFF2-40B4-BE49-F238E27FC236}">
                <a16:creationId xmlns:a16="http://schemas.microsoft.com/office/drawing/2014/main" id="{2E365245-EDED-FF21-8659-24261986C12D}"/>
              </a:ext>
            </a:extLst>
          </p:cNvPr>
          <p:cNvGrpSpPr/>
          <p:nvPr/>
        </p:nvGrpSpPr>
        <p:grpSpPr>
          <a:xfrm>
            <a:off x="7474984" y="1031126"/>
            <a:ext cx="1869290" cy="2331415"/>
            <a:chOff x="484289" y="1039091"/>
            <a:chExt cx="1843275" cy="2372371"/>
          </a:xfrm>
        </p:grpSpPr>
        <p:grpSp>
          <p:nvGrpSpPr>
            <p:cNvPr id="106" name="Skupina 105">
              <a:extLst>
                <a:ext uri="{FF2B5EF4-FFF2-40B4-BE49-F238E27FC236}">
                  <a16:creationId xmlns:a16="http://schemas.microsoft.com/office/drawing/2014/main" id="{87D93F02-621C-FF8A-AE25-E0F3ACF9BB00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16" name="Obdélník 115">
                <a:extLst>
                  <a:ext uri="{FF2B5EF4-FFF2-40B4-BE49-F238E27FC236}">
                    <a16:creationId xmlns:a16="http://schemas.microsoft.com/office/drawing/2014/main" id="{8175FA7A-760B-54E4-4EA3-E3F057714661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17" name="Rectangle 203">
                <a:extLst>
                  <a:ext uri="{FF2B5EF4-FFF2-40B4-BE49-F238E27FC236}">
                    <a16:creationId xmlns:a16="http://schemas.microsoft.com/office/drawing/2014/main" id="{23038928-210C-7D0E-2B10-E2CDC0E0B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07" name="Line 204">
              <a:extLst>
                <a:ext uri="{FF2B5EF4-FFF2-40B4-BE49-F238E27FC236}">
                  <a16:creationId xmlns:a16="http://schemas.microsoft.com/office/drawing/2014/main" id="{DDFA27D4-FC82-4074-F225-519586FAD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883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8" name="Line 204">
              <a:extLst>
                <a:ext uri="{FF2B5EF4-FFF2-40B4-BE49-F238E27FC236}">
                  <a16:creationId xmlns:a16="http://schemas.microsoft.com/office/drawing/2014/main" id="{FBB70E7C-3340-16B1-E55A-53FE9E143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22539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9" name="Line 204">
              <a:extLst>
                <a:ext uri="{FF2B5EF4-FFF2-40B4-BE49-F238E27FC236}">
                  <a16:creationId xmlns:a16="http://schemas.microsoft.com/office/drawing/2014/main" id="{57685C52-53A3-EE6D-EA3D-1E3627749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4531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0" name="Line 204">
              <a:extLst>
                <a:ext uri="{FF2B5EF4-FFF2-40B4-BE49-F238E27FC236}">
                  <a16:creationId xmlns:a16="http://schemas.microsoft.com/office/drawing/2014/main" id="{2A466486-707F-811B-1F6A-4C44A87D6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2956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1" name="Rectangle 210">
              <a:extLst>
                <a:ext uri="{FF2B5EF4-FFF2-40B4-BE49-F238E27FC236}">
                  <a16:creationId xmlns:a16="http://schemas.microsoft.com/office/drawing/2014/main" id="{B8E688CD-718D-4427-13FD-6D5FC1A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7" y="175035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PLANMECA Finland</a:t>
              </a:r>
            </a:p>
          </p:txBody>
        </p:sp>
        <p:sp>
          <p:nvSpPr>
            <p:cNvPr id="112" name="Rectangle 210">
              <a:extLst>
                <a:ext uri="{FF2B5EF4-FFF2-40B4-BE49-F238E27FC236}">
                  <a16:creationId xmlns:a16="http://schemas.microsoft.com/office/drawing/2014/main" id="{C0A0B17E-DEEA-9604-14B7-CA7C292F2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8387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</a:t>
              </a:r>
              <a:r>
                <a:rPr lang="cs-CZ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acquired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3" name="Rectangle 210">
              <a:extLst>
                <a:ext uri="{FF2B5EF4-FFF2-40B4-BE49-F238E27FC236}">
                  <a16:creationId xmlns:a16="http://schemas.microsoft.com/office/drawing/2014/main" id="{5056A66C-4BFB-F1EA-9345-4AEB7C3A3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977" y="2289250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114" name="Rectangle 210">
              <a:extLst>
                <a:ext uri="{FF2B5EF4-FFF2-40B4-BE49-F238E27FC236}">
                  <a16:creationId xmlns:a16="http://schemas.microsoft.com/office/drawing/2014/main" id="{CB68B65A-4B5C-A8CF-C935-30D6A569A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56" y="201220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Healthcare / KaVo products</a:t>
              </a:r>
            </a:p>
          </p:txBody>
        </p:sp>
      </p:grpSp>
      <p:pic>
        <p:nvPicPr>
          <p:cNvPr id="120" name="Obrázek 119">
            <a:extLst>
              <a:ext uri="{FF2B5EF4-FFF2-40B4-BE49-F238E27FC236}">
                <a16:creationId xmlns:a16="http://schemas.microsoft.com/office/drawing/2014/main" id="{434AF252-FB10-35A9-17FC-67EE5B4F93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3713" y="1462814"/>
            <a:ext cx="1058880" cy="190425"/>
          </a:xfrm>
          <a:prstGeom prst="rect">
            <a:avLst/>
          </a:prstGeom>
        </p:spPr>
      </p:pic>
      <p:pic>
        <p:nvPicPr>
          <p:cNvPr id="121" name="Obrázek 120">
            <a:extLst>
              <a:ext uri="{FF2B5EF4-FFF2-40B4-BE49-F238E27FC236}">
                <a16:creationId xmlns:a16="http://schemas.microsoft.com/office/drawing/2014/main" id="{419E5B2C-D849-E1CB-A99F-2DEBC6DD2BF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4449" b="37064"/>
          <a:stretch/>
        </p:blipFill>
        <p:spPr>
          <a:xfrm>
            <a:off x="7939637" y="2914590"/>
            <a:ext cx="1023611" cy="291593"/>
          </a:xfrm>
          <a:prstGeom prst="rect">
            <a:avLst/>
          </a:prstGeom>
        </p:spPr>
      </p:pic>
      <p:pic>
        <p:nvPicPr>
          <p:cNvPr id="123" name="Obrázek 122">
            <a:extLst>
              <a:ext uri="{FF2B5EF4-FFF2-40B4-BE49-F238E27FC236}">
                <a16:creationId xmlns:a16="http://schemas.microsoft.com/office/drawing/2014/main" id="{05530FD2-45BF-E046-1A40-3EED7413EBE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41872" b="40194"/>
          <a:stretch/>
        </p:blipFill>
        <p:spPr>
          <a:xfrm>
            <a:off x="10034626" y="3035452"/>
            <a:ext cx="1158460" cy="207763"/>
          </a:xfrm>
          <a:prstGeom prst="rect">
            <a:avLst/>
          </a:prstGeom>
        </p:spPr>
      </p:pic>
      <p:pic>
        <p:nvPicPr>
          <p:cNvPr id="131" name="Grafický objekt 130">
            <a:extLst>
              <a:ext uri="{FF2B5EF4-FFF2-40B4-BE49-F238E27FC236}">
                <a16:creationId xmlns:a16="http://schemas.microsoft.com/office/drawing/2014/main" id="{156E2628-A0DB-1CA8-1F6E-F4EB9F0887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21773" y="4124538"/>
            <a:ext cx="901631" cy="263711"/>
          </a:xfrm>
          <a:prstGeom prst="rect">
            <a:avLst/>
          </a:prstGeom>
        </p:spPr>
      </p:pic>
      <p:pic>
        <p:nvPicPr>
          <p:cNvPr id="143" name="Obrázek 142">
            <a:extLst>
              <a:ext uri="{FF2B5EF4-FFF2-40B4-BE49-F238E27FC236}">
                <a16:creationId xmlns:a16="http://schemas.microsoft.com/office/drawing/2014/main" id="{D617D917-2CE5-5D03-0D3A-BED1803A29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9587" y="5605078"/>
            <a:ext cx="694491" cy="241547"/>
          </a:xfrm>
          <a:prstGeom prst="rect">
            <a:avLst/>
          </a:prstGeom>
        </p:spPr>
      </p:pic>
      <p:grpSp>
        <p:nvGrpSpPr>
          <p:cNvPr id="181" name="Skupina 180">
            <a:extLst>
              <a:ext uri="{FF2B5EF4-FFF2-40B4-BE49-F238E27FC236}">
                <a16:creationId xmlns:a16="http://schemas.microsoft.com/office/drawing/2014/main" id="{33298B45-F9AF-3DD1-3BB5-C6A68D31CABF}"/>
              </a:ext>
            </a:extLst>
          </p:cNvPr>
          <p:cNvGrpSpPr/>
          <p:nvPr/>
        </p:nvGrpSpPr>
        <p:grpSpPr>
          <a:xfrm>
            <a:off x="2995777" y="3698765"/>
            <a:ext cx="1869291" cy="2331415"/>
            <a:chOff x="484289" y="1039091"/>
            <a:chExt cx="1843275" cy="2372371"/>
          </a:xfrm>
        </p:grpSpPr>
        <p:grpSp>
          <p:nvGrpSpPr>
            <p:cNvPr id="182" name="Skupina 181">
              <a:extLst>
                <a:ext uri="{FF2B5EF4-FFF2-40B4-BE49-F238E27FC236}">
                  <a16:creationId xmlns:a16="http://schemas.microsoft.com/office/drawing/2014/main" id="{B8BE2862-AD2B-CE67-3092-5612B27AAB6C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90" name="Obdélník 189">
                <a:extLst>
                  <a:ext uri="{FF2B5EF4-FFF2-40B4-BE49-F238E27FC236}">
                    <a16:creationId xmlns:a16="http://schemas.microsoft.com/office/drawing/2014/main" id="{500F1CBB-D829-5D68-43E0-DFD502CBE36B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91" name="Rectangle 203">
                <a:extLst>
                  <a:ext uri="{FF2B5EF4-FFF2-40B4-BE49-F238E27FC236}">
                    <a16:creationId xmlns:a16="http://schemas.microsoft.com/office/drawing/2014/main" id="{A989CF0C-108F-572B-CA71-0413332A6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83" name="Line 204">
              <a:extLst>
                <a:ext uri="{FF2B5EF4-FFF2-40B4-BE49-F238E27FC236}">
                  <a16:creationId xmlns:a16="http://schemas.microsoft.com/office/drawing/2014/main" id="{0821EA26-A660-2D00-C26D-67C64F4C9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4" name="Line 204">
              <a:extLst>
                <a:ext uri="{FF2B5EF4-FFF2-40B4-BE49-F238E27FC236}">
                  <a16:creationId xmlns:a16="http://schemas.microsoft.com/office/drawing/2014/main" id="{E4A81E6D-8BB3-087D-C03A-8B27DBC6F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3" y="2115436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5" name="Line 204">
              <a:extLst>
                <a:ext uri="{FF2B5EF4-FFF2-40B4-BE49-F238E27FC236}">
                  <a16:creationId xmlns:a16="http://schemas.microsoft.com/office/drawing/2014/main" id="{8FBC3D66-F2CB-8044-F777-16C619FEA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2" y="244380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6" name="Line 204">
              <a:extLst>
                <a:ext uri="{FF2B5EF4-FFF2-40B4-BE49-F238E27FC236}">
                  <a16:creationId xmlns:a16="http://schemas.microsoft.com/office/drawing/2014/main" id="{96FAF8BB-8D72-90F1-F9FB-99C68C1D5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12" y="271959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7" name="Rectangle 210">
              <a:extLst>
                <a:ext uri="{FF2B5EF4-FFF2-40B4-BE49-F238E27FC236}">
                  <a16:creationId xmlns:a16="http://schemas.microsoft.com/office/drawing/2014/main" id="{6B32E6D3-F6FE-E6C0-651F-33C708EA3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3" y="2179066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188" name="Rectangle 210">
              <a:extLst>
                <a:ext uri="{FF2B5EF4-FFF2-40B4-BE49-F238E27FC236}">
                  <a16:creationId xmlns:a16="http://schemas.microsoft.com/office/drawing/2014/main" id="{3D9527FC-1BE9-72B8-D2E7-72FB6D702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49083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  <p:sp>
          <p:nvSpPr>
            <p:cNvPr id="189" name="Rectangle 210">
              <a:extLst>
                <a:ext uri="{FF2B5EF4-FFF2-40B4-BE49-F238E27FC236}">
                  <a16:creationId xmlns:a16="http://schemas.microsoft.com/office/drawing/2014/main" id="{DE293443-2552-4DA4-035C-9A9605833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40" y="180421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Food Industry / Bakery</a:t>
              </a:r>
            </a:p>
          </p:txBody>
        </p:sp>
        <p:sp>
          <p:nvSpPr>
            <p:cNvPr id="194" name="Rectangle 210">
              <a:extLst>
                <a:ext uri="{FF2B5EF4-FFF2-40B4-BE49-F238E27FC236}">
                  <a16:creationId xmlns:a16="http://schemas.microsoft.com/office/drawing/2014/main" id="{119743F3-07F0-CCDC-5650-651508D84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294" y="147234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Slovácká</a:t>
              </a: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GB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pekárna</a:t>
              </a: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GB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s.r.o.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5" name="Rectangle 210">
              <a:extLst>
                <a:ext uri="{FF2B5EF4-FFF2-40B4-BE49-F238E27FC236}">
                  <a16:creationId xmlns:a16="http://schemas.microsoft.com/office/drawing/2014/main" id="{5DFA171E-9DC0-8800-47FB-48CBB677C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88" y="276352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PEK Group a.s.</a:t>
              </a:r>
            </a:p>
          </p:txBody>
        </p:sp>
      </p:grpSp>
      <p:pic>
        <p:nvPicPr>
          <p:cNvPr id="196" name="Obrázek 195">
            <a:extLst>
              <a:ext uri="{FF2B5EF4-FFF2-40B4-BE49-F238E27FC236}">
                <a16:creationId xmlns:a16="http://schemas.microsoft.com/office/drawing/2014/main" id="{C1A3C47B-4AB3-4BA6-91F1-38DCE137E78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04106" y="5599852"/>
            <a:ext cx="405751" cy="352061"/>
          </a:xfrm>
          <a:prstGeom prst="rect">
            <a:avLst/>
          </a:prstGeom>
        </p:spPr>
      </p:pic>
      <p:pic>
        <p:nvPicPr>
          <p:cNvPr id="197" name="Obrázek 196">
            <a:extLst>
              <a:ext uri="{FF2B5EF4-FFF2-40B4-BE49-F238E27FC236}">
                <a16:creationId xmlns:a16="http://schemas.microsoft.com/office/drawing/2014/main" id="{26D565A4-4642-9012-2C69-6A4FE9E6537D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4204" y="5599852"/>
            <a:ext cx="911269" cy="246774"/>
          </a:xfrm>
          <a:prstGeom prst="rect">
            <a:avLst/>
          </a:prstGeom>
        </p:spPr>
      </p:pic>
      <p:pic>
        <p:nvPicPr>
          <p:cNvPr id="198" name="Obrázek 197">
            <a:extLst>
              <a:ext uri="{FF2B5EF4-FFF2-40B4-BE49-F238E27FC236}">
                <a16:creationId xmlns:a16="http://schemas.microsoft.com/office/drawing/2014/main" id="{5C40F68E-70BE-A55E-81D4-B1653FF2CA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41251" y="4076706"/>
            <a:ext cx="359373" cy="359373"/>
          </a:xfrm>
          <a:prstGeom prst="rect">
            <a:avLst/>
          </a:prstGeom>
        </p:spPr>
      </p:pic>
      <p:sp>
        <p:nvSpPr>
          <p:cNvPr id="199" name="Rectangle 210">
            <a:extLst>
              <a:ext uri="{FF2B5EF4-FFF2-40B4-BE49-F238E27FC236}">
                <a16:creationId xmlns:a16="http://schemas.microsoft.com/office/drawing/2014/main" id="{76F676EE-E7B0-44D4-BE18-9AC27B933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946" y="4770210"/>
            <a:ext cx="1795471" cy="404567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Sale of company</a:t>
            </a:r>
          </a:p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Subsidiary of UK based logistics company GIST Ltd.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00" name="Obrázek 199">
            <a:extLst>
              <a:ext uri="{FF2B5EF4-FFF2-40B4-BE49-F238E27FC236}">
                <a16:creationId xmlns:a16="http://schemas.microsoft.com/office/drawing/2014/main" id="{0087D977-6C10-0066-221F-E57A8170251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95293" y="4093332"/>
            <a:ext cx="795720" cy="297040"/>
          </a:xfrm>
          <a:prstGeom prst="rect">
            <a:avLst/>
          </a:prstGeom>
        </p:spPr>
      </p:pic>
      <p:sp>
        <p:nvSpPr>
          <p:cNvPr id="201" name="Rectangle 210">
            <a:extLst>
              <a:ext uri="{FF2B5EF4-FFF2-40B4-BE49-F238E27FC236}">
                <a16:creationId xmlns:a16="http://schemas.microsoft.com/office/drawing/2014/main" id="{3576215F-00AC-7315-5229-B9635655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893" y="4404701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Car dealer</a:t>
            </a:r>
          </a:p>
        </p:txBody>
      </p:sp>
      <p:pic>
        <p:nvPicPr>
          <p:cNvPr id="202" name="Obrázek 201">
            <a:extLst>
              <a:ext uri="{FF2B5EF4-FFF2-40B4-BE49-F238E27FC236}">
                <a16:creationId xmlns:a16="http://schemas.microsoft.com/office/drawing/2014/main" id="{143E8D4D-D6C5-5672-C956-F9ADDC472E4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87475" y="5354259"/>
            <a:ext cx="1252343" cy="115350"/>
          </a:xfrm>
          <a:prstGeom prst="rect">
            <a:avLst/>
          </a:prstGeom>
        </p:spPr>
      </p:pic>
      <p:pic>
        <p:nvPicPr>
          <p:cNvPr id="203" name="Obrázek 202">
            <a:extLst>
              <a:ext uri="{FF2B5EF4-FFF2-40B4-BE49-F238E27FC236}">
                <a16:creationId xmlns:a16="http://schemas.microsoft.com/office/drawing/2014/main" id="{0DB47783-134E-F828-DB51-FB76A41CF63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48121" y="5559774"/>
            <a:ext cx="523014" cy="303477"/>
          </a:xfrm>
          <a:prstGeom prst="rect">
            <a:avLst/>
          </a:prstGeom>
        </p:spPr>
      </p:pic>
      <p:grpSp>
        <p:nvGrpSpPr>
          <p:cNvPr id="204" name="Skupina 203">
            <a:extLst>
              <a:ext uri="{FF2B5EF4-FFF2-40B4-BE49-F238E27FC236}">
                <a16:creationId xmlns:a16="http://schemas.microsoft.com/office/drawing/2014/main" id="{82596555-949F-9BA2-D60A-3FDCE8869549}"/>
              </a:ext>
            </a:extLst>
          </p:cNvPr>
          <p:cNvGrpSpPr/>
          <p:nvPr/>
        </p:nvGrpSpPr>
        <p:grpSpPr>
          <a:xfrm>
            <a:off x="9715716" y="3721543"/>
            <a:ext cx="1869291" cy="2331415"/>
            <a:chOff x="484288" y="1039091"/>
            <a:chExt cx="1843275" cy="2372371"/>
          </a:xfrm>
        </p:grpSpPr>
        <p:grpSp>
          <p:nvGrpSpPr>
            <p:cNvPr id="205" name="Skupina 204">
              <a:extLst>
                <a:ext uri="{FF2B5EF4-FFF2-40B4-BE49-F238E27FC236}">
                  <a16:creationId xmlns:a16="http://schemas.microsoft.com/office/drawing/2014/main" id="{8F31ED76-F8EC-9634-F379-BF24F5660E76}"/>
                </a:ext>
              </a:extLst>
            </p:cNvPr>
            <p:cNvGrpSpPr/>
            <p:nvPr/>
          </p:nvGrpSpPr>
          <p:grpSpPr>
            <a:xfrm>
              <a:off x="484288" y="1039091"/>
              <a:ext cx="1843275" cy="2372371"/>
              <a:chOff x="752452" y="1405518"/>
              <a:chExt cx="1994374" cy="4128117"/>
            </a:xfrm>
          </p:grpSpPr>
          <p:sp>
            <p:nvSpPr>
              <p:cNvPr id="212" name="Obdélník 211">
                <a:extLst>
                  <a:ext uri="{FF2B5EF4-FFF2-40B4-BE49-F238E27FC236}">
                    <a16:creationId xmlns:a16="http://schemas.microsoft.com/office/drawing/2014/main" id="{63F6877C-590D-369B-38CD-DAF5983DDE52}"/>
                  </a:ext>
                </a:extLst>
              </p:cNvPr>
              <p:cNvSpPr/>
              <p:nvPr/>
            </p:nvSpPr>
            <p:spPr>
              <a:xfrm>
                <a:off x="752452" y="1405518"/>
                <a:ext cx="1994374" cy="4128117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13" name="Rectangle 203">
                <a:extLst>
                  <a:ext uri="{FF2B5EF4-FFF2-40B4-BE49-F238E27FC236}">
                    <a16:creationId xmlns:a16="http://schemas.microsoft.com/office/drawing/2014/main" id="{FA0BA069-2231-763D-1E5A-404BDF7B9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06" name="Line 204">
              <a:extLst>
                <a:ext uri="{FF2B5EF4-FFF2-40B4-BE49-F238E27FC236}">
                  <a16:creationId xmlns:a16="http://schemas.microsoft.com/office/drawing/2014/main" id="{C943A2CB-56F8-AB1A-9011-AC4483331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7" name="Line 204">
              <a:extLst>
                <a:ext uri="{FF2B5EF4-FFF2-40B4-BE49-F238E27FC236}">
                  <a16:creationId xmlns:a16="http://schemas.microsoft.com/office/drawing/2014/main" id="{98CC9B73-A503-2B3B-F14B-E6801FB55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97164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8" name="Line 204">
              <a:extLst>
                <a:ext uri="{FF2B5EF4-FFF2-40B4-BE49-F238E27FC236}">
                  <a16:creationId xmlns:a16="http://schemas.microsoft.com/office/drawing/2014/main" id="{AE42AAFB-3BCA-F301-2BC0-FB75C826D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30846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9" name="Line 204">
              <a:extLst>
                <a:ext uri="{FF2B5EF4-FFF2-40B4-BE49-F238E27FC236}">
                  <a16:creationId xmlns:a16="http://schemas.microsoft.com/office/drawing/2014/main" id="{262AF122-AD06-AD2F-BF55-832CC9A30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2655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0" name="Rectangle 210">
              <a:extLst>
                <a:ext uri="{FF2B5EF4-FFF2-40B4-BE49-F238E27FC236}">
                  <a16:creationId xmlns:a16="http://schemas.microsoft.com/office/drawing/2014/main" id="{B8A3BD11-4E44-DB1F-227D-BE748E489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06910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D3C19D11-EBDA-A8A0-6CCA-4BA46A1DD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37241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</a:t>
              </a:r>
              <a:r>
                <a:rPr lang="cs-CZ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acquired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0" name="Rectangle 210">
              <a:extLst>
                <a:ext uri="{FF2B5EF4-FFF2-40B4-BE49-F238E27FC236}">
                  <a16:creationId xmlns:a16="http://schemas.microsoft.com/office/drawing/2014/main" id="{24E7A762-F8AD-89DE-D1AD-6BCE25A5C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2" y="271131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SENSA FOOD s.r.o.</a:t>
              </a:r>
            </a:p>
          </p:txBody>
        </p:sp>
      </p:grpSp>
      <p:sp>
        <p:nvSpPr>
          <p:cNvPr id="215" name="Rectangle 210">
            <a:extLst>
              <a:ext uri="{FF2B5EF4-FFF2-40B4-BE49-F238E27FC236}">
                <a16:creationId xmlns:a16="http://schemas.microsoft.com/office/drawing/2014/main" id="{DA568FE7-AE0B-C9C6-9C5C-EF31370EE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2626" y="4421326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Food industry / Chocolate products</a:t>
            </a:r>
          </a:p>
        </p:txBody>
      </p:sp>
      <p:pic>
        <p:nvPicPr>
          <p:cNvPr id="218" name="Obrázek 217">
            <a:extLst>
              <a:ext uri="{FF2B5EF4-FFF2-40B4-BE49-F238E27FC236}">
                <a16:creationId xmlns:a16="http://schemas.microsoft.com/office/drawing/2014/main" id="{98409367-27EF-FB7F-7492-02D7E305EE5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29602" y="5619040"/>
            <a:ext cx="641518" cy="290028"/>
          </a:xfrm>
          <a:prstGeom prst="rect">
            <a:avLst/>
          </a:prstGeom>
        </p:spPr>
      </p:pic>
      <p:pic>
        <p:nvPicPr>
          <p:cNvPr id="219" name="Obrázek 218">
            <a:extLst>
              <a:ext uri="{FF2B5EF4-FFF2-40B4-BE49-F238E27FC236}">
                <a16:creationId xmlns:a16="http://schemas.microsoft.com/office/drawing/2014/main" id="{6CB74D0E-91DE-4BBA-9F39-25AA7DD3C536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8157" t="29320" r="9391" b="27528"/>
          <a:stretch/>
        </p:blipFill>
        <p:spPr>
          <a:xfrm>
            <a:off x="10178959" y="4065724"/>
            <a:ext cx="943744" cy="3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06EE9D-25DB-7D06-132E-EAB4392C6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7C840-47F2-4230-A802-E2DE6D0B3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980B548C-BAA1-4C7B-2676-1DF994115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145" name="Skupina 144">
            <a:extLst>
              <a:ext uri="{FF2B5EF4-FFF2-40B4-BE49-F238E27FC236}">
                <a16:creationId xmlns:a16="http://schemas.microsoft.com/office/drawing/2014/main" id="{A09C31E0-F6E3-7F71-4631-ABDC2475A570}"/>
              </a:ext>
            </a:extLst>
          </p:cNvPr>
          <p:cNvGrpSpPr/>
          <p:nvPr/>
        </p:nvGrpSpPr>
        <p:grpSpPr>
          <a:xfrm>
            <a:off x="5214506" y="1011002"/>
            <a:ext cx="1869291" cy="2331415"/>
            <a:chOff x="484289" y="1039091"/>
            <a:chExt cx="1843275" cy="2372371"/>
          </a:xfrm>
        </p:grpSpPr>
        <p:grpSp>
          <p:nvGrpSpPr>
            <p:cNvPr id="146" name="Skupina 145">
              <a:extLst>
                <a:ext uri="{FF2B5EF4-FFF2-40B4-BE49-F238E27FC236}">
                  <a16:creationId xmlns:a16="http://schemas.microsoft.com/office/drawing/2014/main" id="{2B74A756-ECA7-14CD-6BA4-8164CEB5F6AA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54" name="Obdélník 153">
                <a:extLst>
                  <a:ext uri="{FF2B5EF4-FFF2-40B4-BE49-F238E27FC236}">
                    <a16:creationId xmlns:a16="http://schemas.microsoft.com/office/drawing/2014/main" id="{1D09E6CC-31C7-CD93-57AB-699FCC26E693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55" name="Rectangle 210">
                <a:extLst>
                  <a:ext uri="{FF2B5EF4-FFF2-40B4-BE49-F238E27FC236}">
                    <a16:creationId xmlns:a16="http://schemas.microsoft.com/office/drawing/2014/main" id="{740D4172-1665-4C86-5293-277B9E2FA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701" y="2909523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Real-Estate portfolio</a:t>
                </a:r>
              </a:p>
            </p:txBody>
          </p:sp>
          <p:sp>
            <p:nvSpPr>
              <p:cNvPr id="156" name="Rectangle 203">
                <a:extLst>
                  <a:ext uri="{FF2B5EF4-FFF2-40B4-BE49-F238E27FC236}">
                    <a16:creationId xmlns:a16="http://schemas.microsoft.com/office/drawing/2014/main" id="{AA13D522-21B0-F99F-C631-390B328DC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47" name="Line 204">
              <a:extLst>
                <a:ext uri="{FF2B5EF4-FFF2-40B4-BE49-F238E27FC236}">
                  <a16:creationId xmlns:a16="http://schemas.microsoft.com/office/drawing/2014/main" id="{ED5708E0-7FBB-5064-BA78-72A5349F1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037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8" name="Line 204">
              <a:extLst>
                <a:ext uri="{FF2B5EF4-FFF2-40B4-BE49-F238E27FC236}">
                  <a16:creationId xmlns:a16="http://schemas.microsoft.com/office/drawing/2014/main" id="{4DC7E6C9-C2FF-1323-0783-913E3B56C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14081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9" name="Line 204">
              <a:extLst>
                <a:ext uri="{FF2B5EF4-FFF2-40B4-BE49-F238E27FC236}">
                  <a16:creationId xmlns:a16="http://schemas.microsoft.com/office/drawing/2014/main" id="{ABA882B4-1AF7-62F6-2814-A5E95AC04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38458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50" name="Line 204">
              <a:extLst>
                <a:ext uri="{FF2B5EF4-FFF2-40B4-BE49-F238E27FC236}">
                  <a16:creationId xmlns:a16="http://schemas.microsoft.com/office/drawing/2014/main" id="{E5716F0A-2191-7A6F-1149-EAAFFEB8C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305794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51" name="Rectangle 210">
              <a:extLst>
                <a:ext uri="{FF2B5EF4-FFF2-40B4-BE49-F238E27FC236}">
                  <a16:creationId xmlns:a16="http://schemas.microsoft.com/office/drawing/2014/main" id="{5EB1E1AE-9F59-E2E7-402C-6F796E3DD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8088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152" name="Rectangle 210">
              <a:extLst>
                <a:ext uri="{FF2B5EF4-FFF2-40B4-BE49-F238E27FC236}">
                  <a16:creationId xmlns:a16="http://schemas.microsoft.com/office/drawing/2014/main" id="{A7734342-E65E-E4DE-4C4C-D8F625853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81" y="2863791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Part of</a:t>
              </a:r>
            </a:p>
          </p:txBody>
        </p:sp>
        <p:sp>
          <p:nvSpPr>
            <p:cNvPr id="104" name="Rectangle 210">
              <a:extLst>
                <a:ext uri="{FF2B5EF4-FFF2-40B4-BE49-F238E27FC236}">
                  <a16:creationId xmlns:a16="http://schemas.microsoft.com/office/drawing/2014/main" id="{6C296E3B-0337-76FB-3F69-67A8CC933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53" y="244035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6D1A3F9E-622A-1222-A1B2-6CE8E4DA19EC}"/>
              </a:ext>
            </a:extLst>
          </p:cNvPr>
          <p:cNvGrpSpPr/>
          <p:nvPr/>
        </p:nvGrpSpPr>
        <p:grpSpPr>
          <a:xfrm>
            <a:off x="2995778" y="3701457"/>
            <a:ext cx="1869291" cy="2331415"/>
            <a:chOff x="484289" y="1039091"/>
            <a:chExt cx="1843275" cy="2372371"/>
          </a:xfrm>
        </p:grpSpPr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FDE4E524-FCAD-ED96-512C-CA812CE943F7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DFDA484A-6155-4EAF-057F-E44552D3CAA7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9" name="Rectangle 203">
                <a:extLst>
                  <a:ext uri="{FF2B5EF4-FFF2-40B4-BE49-F238E27FC236}">
                    <a16:creationId xmlns:a16="http://schemas.microsoft.com/office/drawing/2014/main" id="{BA9370E0-60F8-602D-EEC3-0E50D19E1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9" name="Line 204">
              <a:extLst>
                <a:ext uri="{FF2B5EF4-FFF2-40B4-BE49-F238E27FC236}">
                  <a16:creationId xmlns:a16="http://schemas.microsoft.com/office/drawing/2014/main" id="{7DCBF780-2651-39D2-336D-D319D1B19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883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" name="Line 204">
              <a:extLst>
                <a:ext uri="{FF2B5EF4-FFF2-40B4-BE49-F238E27FC236}">
                  <a16:creationId xmlns:a16="http://schemas.microsoft.com/office/drawing/2014/main" id="{3F87E286-5126-EE2E-D9ED-D81BA81B2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147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" name="Line 204">
              <a:extLst>
                <a:ext uri="{FF2B5EF4-FFF2-40B4-BE49-F238E27FC236}">
                  <a16:creationId xmlns:a16="http://schemas.microsoft.com/office/drawing/2014/main" id="{7381561A-A6C6-C6A1-4D3E-DEADCF78C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" name="Rectangle 210">
              <a:extLst>
                <a:ext uri="{FF2B5EF4-FFF2-40B4-BE49-F238E27FC236}">
                  <a16:creationId xmlns:a16="http://schemas.microsoft.com/office/drawing/2014/main" id="{D8714047-55CA-4B49-E7B2-1C729254B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33540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Structured financing facility 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        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CZK 750 mil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5" name="Rectangle 210">
              <a:extLst>
                <a:ext uri="{FF2B5EF4-FFF2-40B4-BE49-F238E27FC236}">
                  <a16:creationId xmlns:a16="http://schemas.microsoft.com/office/drawing/2014/main" id="{594B38F7-13C9-45DD-7B2D-ED325BA77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66960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provided by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8" name="Rectangle 210">
              <a:extLst>
                <a:ext uri="{FF2B5EF4-FFF2-40B4-BE49-F238E27FC236}">
                  <a16:creationId xmlns:a16="http://schemas.microsoft.com/office/drawing/2014/main" id="{F81DB0B0-98BC-4683-3B4C-513BCD954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13" y="180475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Telco and IT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9" name="Line 204">
              <a:extLst>
                <a:ext uri="{FF2B5EF4-FFF2-40B4-BE49-F238E27FC236}">
                  <a16:creationId xmlns:a16="http://schemas.microsoft.com/office/drawing/2014/main" id="{9E6843E2-B7EA-60DE-CD62-447F33913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988" y="204624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7339D87E-22E2-8EA1-2CBC-D48E7F89E1D2}"/>
              </a:ext>
            </a:extLst>
          </p:cNvPr>
          <p:cNvGrpSpPr/>
          <p:nvPr/>
        </p:nvGrpSpPr>
        <p:grpSpPr>
          <a:xfrm>
            <a:off x="5227068" y="3706309"/>
            <a:ext cx="1869290" cy="2331415"/>
            <a:chOff x="484289" y="1039091"/>
            <a:chExt cx="1843275" cy="2372371"/>
          </a:xfrm>
        </p:grpSpPr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E5E7EBE7-A591-AE81-FE4A-1EE85A76AA1F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F7E600D6-DC48-E9EB-0D38-4C376B98E0E0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40" name="Rectangle 203">
                <a:extLst>
                  <a:ext uri="{FF2B5EF4-FFF2-40B4-BE49-F238E27FC236}">
                    <a16:creationId xmlns:a16="http://schemas.microsoft.com/office/drawing/2014/main" id="{80D61A5D-5CD4-2A39-6070-3573FBD83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32" name="Line 204">
              <a:extLst>
                <a:ext uri="{FF2B5EF4-FFF2-40B4-BE49-F238E27FC236}">
                  <a16:creationId xmlns:a16="http://schemas.microsoft.com/office/drawing/2014/main" id="{C531B68F-19DD-1D7E-9941-7C6F89B05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037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4" name="Line 204">
              <a:extLst>
                <a:ext uri="{FF2B5EF4-FFF2-40B4-BE49-F238E27FC236}">
                  <a16:creationId xmlns:a16="http://schemas.microsoft.com/office/drawing/2014/main" id="{BC66B733-1931-03CD-34C0-9FE0409B0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3778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5" name="Line 204">
              <a:extLst>
                <a:ext uri="{FF2B5EF4-FFF2-40B4-BE49-F238E27FC236}">
                  <a16:creationId xmlns:a16="http://schemas.microsoft.com/office/drawing/2014/main" id="{EBAAB970-41DD-21F0-AD09-BB763579C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36" name="Rectangle 210">
              <a:extLst>
                <a:ext uri="{FF2B5EF4-FFF2-40B4-BE49-F238E27FC236}">
                  <a16:creationId xmlns:a16="http://schemas.microsoft.com/office/drawing/2014/main" id="{C84F1C27-24E7-64C5-14F2-031293A16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26" y="176252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Contruction</a:t>
              </a: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&amp; Development</a:t>
              </a:r>
            </a:p>
          </p:txBody>
        </p:sp>
        <p:sp>
          <p:nvSpPr>
            <p:cNvPr id="37" name="Rectangle 210">
              <a:extLst>
                <a:ext uri="{FF2B5EF4-FFF2-40B4-BE49-F238E27FC236}">
                  <a16:creationId xmlns:a16="http://schemas.microsoft.com/office/drawing/2014/main" id="{21F2974F-20C7-26CE-E5B2-18A76C86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0" y="2147973"/>
              <a:ext cx="1770482" cy="521287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The arrangement of the equity financing for the residential development of 21 apartments in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Velká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Úpa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F45E1283-4CDC-B420-9ECF-44A463AE977D}"/>
              </a:ext>
            </a:extLst>
          </p:cNvPr>
          <p:cNvGrpSpPr/>
          <p:nvPr/>
        </p:nvGrpSpPr>
        <p:grpSpPr>
          <a:xfrm>
            <a:off x="7474984" y="3688292"/>
            <a:ext cx="1869291" cy="2331415"/>
            <a:chOff x="484289" y="1039091"/>
            <a:chExt cx="1843275" cy="2372371"/>
          </a:xfrm>
        </p:grpSpPr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52E416A6-2BBA-C3A8-7CAE-5464624F1DE4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933A2689-4858-E579-5E4A-03B315C133EA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52" name="Rectangle 203">
                <a:extLst>
                  <a:ext uri="{FF2B5EF4-FFF2-40B4-BE49-F238E27FC236}">
                    <a16:creationId xmlns:a16="http://schemas.microsoft.com/office/drawing/2014/main" id="{6BA83FC7-5E42-BB25-673A-3452BF242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43" name="Line 204">
              <a:extLst>
                <a:ext uri="{FF2B5EF4-FFF2-40B4-BE49-F238E27FC236}">
                  <a16:creationId xmlns:a16="http://schemas.microsoft.com/office/drawing/2014/main" id="{5332A8D4-D11E-36F5-5652-9A9E90B66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5" name="Line 204">
              <a:extLst>
                <a:ext uri="{FF2B5EF4-FFF2-40B4-BE49-F238E27FC236}">
                  <a16:creationId xmlns:a16="http://schemas.microsoft.com/office/drawing/2014/main" id="{EF0B7F16-BD5F-5729-3CA1-08B868BFB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197011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6" name="Line 204">
              <a:extLst>
                <a:ext uri="{FF2B5EF4-FFF2-40B4-BE49-F238E27FC236}">
                  <a16:creationId xmlns:a16="http://schemas.microsoft.com/office/drawing/2014/main" id="{40F6F1C0-EB36-D1C5-0E02-5D58A64AD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47" name="Rectangle 210">
              <a:extLst>
                <a:ext uri="{FF2B5EF4-FFF2-40B4-BE49-F238E27FC236}">
                  <a16:creationId xmlns:a16="http://schemas.microsoft.com/office/drawing/2014/main" id="{57BB22F2-1390-CE94-ED4B-5988AFABB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81" y="177304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Contruction</a:t>
              </a: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&amp; Development</a:t>
              </a:r>
            </a:p>
          </p:txBody>
        </p:sp>
        <p:sp>
          <p:nvSpPr>
            <p:cNvPr id="49" name="Rectangle 210">
              <a:extLst>
                <a:ext uri="{FF2B5EF4-FFF2-40B4-BE49-F238E27FC236}">
                  <a16:creationId xmlns:a16="http://schemas.microsoft.com/office/drawing/2014/main" id="{385488A8-D583-0A7D-AB82-77CC4A236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65" y="2142819"/>
              <a:ext cx="1770482" cy="521287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The arrangement of the equity financing for the residential development of 40 apartments in Pec pod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Sněžkou</a:t>
              </a: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48F050C1-6017-0771-7221-91F8B40955E1}"/>
              </a:ext>
            </a:extLst>
          </p:cNvPr>
          <p:cNvGrpSpPr/>
          <p:nvPr/>
        </p:nvGrpSpPr>
        <p:grpSpPr>
          <a:xfrm>
            <a:off x="9706274" y="3701456"/>
            <a:ext cx="1869291" cy="2331415"/>
            <a:chOff x="484289" y="1039091"/>
            <a:chExt cx="1843275" cy="2372371"/>
          </a:xfrm>
        </p:grpSpPr>
        <p:grpSp>
          <p:nvGrpSpPr>
            <p:cNvPr id="54" name="Skupina 53">
              <a:extLst>
                <a:ext uri="{FF2B5EF4-FFF2-40B4-BE49-F238E27FC236}">
                  <a16:creationId xmlns:a16="http://schemas.microsoft.com/office/drawing/2014/main" id="{C12265C6-0CD9-A151-DDE9-8E41672518B4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7271FB80-72E6-7AC1-BA23-1E9D315169CF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64" name="Rectangle 203">
                <a:extLst>
                  <a:ext uri="{FF2B5EF4-FFF2-40B4-BE49-F238E27FC236}">
                    <a16:creationId xmlns:a16="http://schemas.microsoft.com/office/drawing/2014/main" id="{B0714CDB-03F2-BF59-DE79-8BE302953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55" name="Line 204">
              <a:extLst>
                <a:ext uri="{FF2B5EF4-FFF2-40B4-BE49-F238E27FC236}">
                  <a16:creationId xmlns:a16="http://schemas.microsoft.com/office/drawing/2014/main" id="{6D44CCA7-3743-3939-9D74-2B9D1DCED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7" name="Line 204">
              <a:extLst>
                <a:ext uri="{FF2B5EF4-FFF2-40B4-BE49-F238E27FC236}">
                  <a16:creationId xmlns:a16="http://schemas.microsoft.com/office/drawing/2014/main" id="{5CB3E54C-5479-4512-A283-DA4287116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0394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8" name="Line 204">
              <a:extLst>
                <a:ext uri="{FF2B5EF4-FFF2-40B4-BE49-F238E27FC236}">
                  <a16:creationId xmlns:a16="http://schemas.microsoft.com/office/drawing/2014/main" id="{C5F138DA-9322-66DD-902A-EECF35FF2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59" name="Rectangle 210">
              <a:extLst>
                <a:ext uri="{FF2B5EF4-FFF2-40B4-BE49-F238E27FC236}">
                  <a16:creationId xmlns:a16="http://schemas.microsoft.com/office/drawing/2014/main" id="{3E5D7302-15E6-DD11-7E14-8599B1DA7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178150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Contruction</a:t>
              </a: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&amp; Development</a:t>
              </a:r>
            </a:p>
          </p:txBody>
        </p:sp>
        <p:sp>
          <p:nvSpPr>
            <p:cNvPr id="60" name="Rectangle 210">
              <a:extLst>
                <a:ext uri="{FF2B5EF4-FFF2-40B4-BE49-F238E27FC236}">
                  <a16:creationId xmlns:a16="http://schemas.microsoft.com/office/drawing/2014/main" id="{0F9C1FE2-7DF0-4291-C32D-5799D9AC3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135565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The arrangement of the acquisition in the residential development in total volume of 2,9 mil. EUR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FD012AF6-AAAD-B593-C351-096D0BA2782A}"/>
              </a:ext>
            </a:extLst>
          </p:cNvPr>
          <p:cNvGrpSpPr/>
          <p:nvPr/>
        </p:nvGrpSpPr>
        <p:grpSpPr>
          <a:xfrm>
            <a:off x="751922" y="998207"/>
            <a:ext cx="1869291" cy="2331415"/>
            <a:chOff x="484288" y="1039091"/>
            <a:chExt cx="1843275" cy="2372371"/>
          </a:xfrm>
        </p:grpSpPr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3EEFA6E4-B346-E74A-07D3-2A8A62E62BEC}"/>
                </a:ext>
              </a:extLst>
            </p:cNvPr>
            <p:cNvGrpSpPr/>
            <p:nvPr/>
          </p:nvGrpSpPr>
          <p:grpSpPr>
            <a:xfrm>
              <a:off x="484288" y="1039091"/>
              <a:ext cx="1843275" cy="2372371"/>
              <a:chOff x="752452" y="1405518"/>
              <a:chExt cx="1994374" cy="4128117"/>
            </a:xfrm>
          </p:grpSpPr>
          <p:sp>
            <p:nvSpPr>
              <p:cNvPr id="76" name="Obdélník 75">
                <a:extLst>
                  <a:ext uri="{FF2B5EF4-FFF2-40B4-BE49-F238E27FC236}">
                    <a16:creationId xmlns:a16="http://schemas.microsoft.com/office/drawing/2014/main" id="{A330084C-2FBB-57B4-3213-9835ADBEF2FB}"/>
                  </a:ext>
                </a:extLst>
              </p:cNvPr>
              <p:cNvSpPr/>
              <p:nvPr/>
            </p:nvSpPr>
            <p:spPr>
              <a:xfrm>
                <a:off x="752452" y="1405518"/>
                <a:ext cx="1994374" cy="4128117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77" name="Rectangle 203">
                <a:extLst>
                  <a:ext uri="{FF2B5EF4-FFF2-40B4-BE49-F238E27FC236}">
                    <a16:creationId xmlns:a16="http://schemas.microsoft.com/office/drawing/2014/main" id="{5F6F3885-347B-C4E7-1CAE-B486841C2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69" name="Line 204">
              <a:extLst>
                <a:ext uri="{FF2B5EF4-FFF2-40B4-BE49-F238E27FC236}">
                  <a16:creationId xmlns:a16="http://schemas.microsoft.com/office/drawing/2014/main" id="{285164C1-6D77-69B7-A32E-47B2BB31B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0" name="Line 204">
              <a:extLst>
                <a:ext uri="{FF2B5EF4-FFF2-40B4-BE49-F238E27FC236}">
                  <a16:creationId xmlns:a16="http://schemas.microsoft.com/office/drawing/2014/main" id="{0EF639D8-2A8A-494B-D204-0779D2E96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20848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1" name="Line 204">
              <a:extLst>
                <a:ext uri="{FF2B5EF4-FFF2-40B4-BE49-F238E27FC236}">
                  <a16:creationId xmlns:a16="http://schemas.microsoft.com/office/drawing/2014/main" id="{AEBD89FF-1087-1D89-2A5C-9599D9C6B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3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2" name="Line 204">
              <a:extLst>
                <a:ext uri="{FF2B5EF4-FFF2-40B4-BE49-F238E27FC236}">
                  <a16:creationId xmlns:a16="http://schemas.microsoft.com/office/drawing/2014/main" id="{36FDEA46-C2D4-7FEC-792B-3BC10B05A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3802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3" name="Rectangle 210">
              <a:extLst>
                <a:ext uri="{FF2B5EF4-FFF2-40B4-BE49-F238E27FC236}">
                  <a16:creationId xmlns:a16="http://schemas.microsoft.com/office/drawing/2014/main" id="{8D38FEB3-AE68-E82A-665A-061AFDF5E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263656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74" name="Rectangle 210">
              <a:extLst>
                <a:ext uri="{FF2B5EF4-FFF2-40B4-BE49-F238E27FC236}">
                  <a16:creationId xmlns:a16="http://schemas.microsoft.com/office/drawing/2014/main" id="{35C2C9A8-F012-DE0B-F231-241E9900D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8388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</a:t>
              </a:r>
              <a:r>
                <a:rPr lang="cs-CZ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acquired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78" name="Rectangle 210">
            <a:extLst>
              <a:ext uri="{FF2B5EF4-FFF2-40B4-BE49-F238E27FC236}">
                <a16:creationId xmlns:a16="http://schemas.microsoft.com/office/drawing/2014/main" id="{BE26CD31-2D1E-0DD6-4462-59EAF5D3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90" y="1356288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Čermák a </a:t>
            </a:r>
            <a:r>
              <a:rPr lang="en-GB" sz="700" dirty="0" err="1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Hrachovec</a:t>
            </a:r>
            <a:r>
              <a: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 a.s.</a:t>
            </a:r>
          </a:p>
        </p:txBody>
      </p:sp>
      <p:pic>
        <p:nvPicPr>
          <p:cNvPr id="81" name="Obrázek 80">
            <a:extLst>
              <a:ext uri="{FF2B5EF4-FFF2-40B4-BE49-F238E27FC236}">
                <a16:creationId xmlns:a16="http://schemas.microsoft.com/office/drawing/2014/main" id="{75DE1DC8-BA63-2E24-C14E-7B2D40D65F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705" b="16897"/>
          <a:stretch/>
        </p:blipFill>
        <p:spPr>
          <a:xfrm>
            <a:off x="1376869" y="1566002"/>
            <a:ext cx="532178" cy="364002"/>
          </a:xfrm>
          <a:prstGeom prst="rect">
            <a:avLst/>
          </a:prstGeom>
        </p:spPr>
      </p:pic>
      <p:pic>
        <p:nvPicPr>
          <p:cNvPr id="82" name="Obrázek 81">
            <a:extLst>
              <a:ext uri="{FF2B5EF4-FFF2-40B4-BE49-F238E27FC236}">
                <a16:creationId xmlns:a16="http://schemas.microsoft.com/office/drawing/2014/main" id="{A41FB352-4310-6467-5B60-91F720D3CB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72" t="13762" r="11742" b="16081"/>
          <a:stretch/>
        </p:blipFill>
        <p:spPr>
          <a:xfrm>
            <a:off x="1346765" y="2878812"/>
            <a:ext cx="578908" cy="341825"/>
          </a:xfrm>
          <a:prstGeom prst="rect">
            <a:avLst/>
          </a:prstGeom>
        </p:spPr>
      </p:pic>
      <p:sp>
        <p:nvSpPr>
          <p:cNvPr id="83" name="Rectangle 210">
            <a:extLst>
              <a:ext uri="{FF2B5EF4-FFF2-40B4-BE49-F238E27FC236}">
                <a16:creationId xmlns:a16="http://schemas.microsoft.com/office/drawing/2014/main" id="{83818CBE-6F3A-1D40-693D-D28A89EBF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78" y="1922101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Construction</a:t>
            </a:r>
          </a:p>
        </p:txBody>
      </p:sp>
      <p:grpSp>
        <p:nvGrpSpPr>
          <p:cNvPr id="84" name="Skupina 83">
            <a:extLst>
              <a:ext uri="{FF2B5EF4-FFF2-40B4-BE49-F238E27FC236}">
                <a16:creationId xmlns:a16="http://schemas.microsoft.com/office/drawing/2014/main" id="{0E831B53-E124-2709-2A4C-3A0AB8953D0E}"/>
              </a:ext>
            </a:extLst>
          </p:cNvPr>
          <p:cNvGrpSpPr/>
          <p:nvPr/>
        </p:nvGrpSpPr>
        <p:grpSpPr>
          <a:xfrm>
            <a:off x="2982713" y="998110"/>
            <a:ext cx="1869291" cy="2331415"/>
            <a:chOff x="484288" y="1039091"/>
            <a:chExt cx="1843275" cy="2372371"/>
          </a:xfrm>
        </p:grpSpPr>
        <p:grpSp>
          <p:nvGrpSpPr>
            <p:cNvPr id="85" name="Skupina 84">
              <a:extLst>
                <a:ext uri="{FF2B5EF4-FFF2-40B4-BE49-F238E27FC236}">
                  <a16:creationId xmlns:a16="http://schemas.microsoft.com/office/drawing/2014/main" id="{5A77A12A-4378-7BB3-0012-FB6BC1653C15}"/>
                </a:ext>
              </a:extLst>
            </p:cNvPr>
            <p:cNvGrpSpPr/>
            <p:nvPr/>
          </p:nvGrpSpPr>
          <p:grpSpPr>
            <a:xfrm>
              <a:off x="484288" y="1039091"/>
              <a:ext cx="1843275" cy="2372371"/>
              <a:chOff x="752452" y="1405518"/>
              <a:chExt cx="1994374" cy="4128117"/>
            </a:xfrm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C5B4DC19-DD12-2C43-D649-0A088971F9B0}"/>
                  </a:ext>
                </a:extLst>
              </p:cNvPr>
              <p:cNvSpPr/>
              <p:nvPr/>
            </p:nvSpPr>
            <p:spPr>
              <a:xfrm>
                <a:off x="752452" y="1405518"/>
                <a:ext cx="1994374" cy="4128117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93" name="Rectangle 203">
                <a:extLst>
                  <a:ext uri="{FF2B5EF4-FFF2-40B4-BE49-F238E27FC236}">
                    <a16:creationId xmlns:a16="http://schemas.microsoft.com/office/drawing/2014/main" id="{A6CE9869-B7F5-EBF6-A758-865DF630A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6" name="Line 204">
              <a:extLst>
                <a:ext uri="{FF2B5EF4-FFF2-40B4-BE49-F238E27FC236}">
                  <a16:creationId xmlns:a16="http://schemas.microsoft.com/office/drawing/2014/main" id="{9E521AA7-BA51-6B18-28D9-091D1AEFC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7" name="Line 204">
              <a:extLst>
                <a:ext uri="{FF2B5EF4-FFF2-40B4-BE49-F238E27FC236}">
                  <a16:creationId xmlns:a16="http://schemas.microsoft.com/office/drawing/2014/main" id="{48617FF5-75E5-2EF5-B1CB-D744AAB7B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20848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8" name="Line 204">
              <a:extLst>
                <a:ext uri="{FF2B5EF4-FFF2-40B4-BE49-F238E27FC236}">
                  <a16:creationId xmlns:a16="http://schemas.microsoft.com/office/drawing/2014/main" id="{311EB0E1-648F-F8F5-BD7F-A9AFFB8A7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9606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9" name="Line 204">
              <a:extLst>
                <a:ext uri="{FF2B5EF4-FFF2-40B4-BE49-F238E27FC236}">
                  <a16:creationId xmlns:a16="http://schemas.microsoft.com/office/drawing/2014/main" id="{F6D9E47F-148F-C2D4-02BA-1FF21BD51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91415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1" name="Rectangle 210">
              <a:extLst>
                <a:ext uri="{FF2B5EF4-FFF2-40B4-BE49-F238E27FC236}">
                  <a16:creationId xmlns:a16="http://schemas.microsoft.com/office/drawing/2014/main" id="{D9B5BD96-4D44-B030-1940-BFB1A4CE2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66001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</a:t>
              </a:r>
              <a:r>
                <a:rPr lang="cs-CZ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acquired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94" name="Rectangle 210">
            <a:extLst>
              <a:ext uri="{FF2B5EF4-FFF2-40B4-BE49-F238E27FC236}">
                <a16:creationId xmlns:a16="http://schemas.microsoft.com/office/drawing/2014/main" id="{D95BBF89-B2C2-081B-6174-55C77CBA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281" y="1356191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Apple &amp; ICT Reseller</a:t>
            </a:r>
          </a:p>
        </p:txBody>
      </p:sp>
      <p:pic>
        <p:nvPicPr>
          <p:cNvPr id="98" name="Obrázek 97">
            <a:extLst>
              <a:ext uri="{FF2B5EF4-FFF2-40B4-BE49-F238E27FC236}">
                <a16:creationId xmlns:a16="http://schemas.microsoft.com/office/drawing/2014/main" id="{096961D4-795A-D6DF-735D-9B43F5342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7128" y="1662942"/>
            <a:ext cx="454949" cy="325620"/>
          </a:xfrm>
          <a:prstGeom prst="rect">
            <a:avLst/>
          </a:prstGeom>
        </p:spPr>
      </p:pic>
      <p:pic>
        <p:nvPicPr>
          <p:cNvPr id="99" name="Obrázek 98">
            <a:extLst>
              <a:ext uri="{FF2B5EF4-FFF2-40B4-BE49-F238E27FC236}">
                <a16:creationId xmlns:a16="http://schemas.microsoft.com/office/drawing/2014/main" id="{B827AE87-F62E-FE1A-5701-E009D41B51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7403" y="1674528"/>
            <a:ext cx="735989" cy="333320"/>
          </a:xfrm>
          <a:prstGeom prst="rect">
            <a:avLst/>
          </a:prstGeom>
        </p:spPr>
      </p:pic>
      <p:sp>
        <p:nvSpPr>
          <p:cNvPr id="100" name="Rectangle 210">
            <a:extLst>
              <a:ext uri="{FF2B5EF4-FFF2-40B4-BE49-F238E27FC236}">
                <a16:creationId xmlns:a16="http://schemas.microsoft.com/office/drawing/2014/main" id="{54DC9B13-C2D6-4FAA-B100-C98013891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593" y="2184908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Acquisition of company &amp; structured Financing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101" name="Obrázek 100">
            <a:extLst>
              <a:ext uri="{FF2B5EF4-FFF2-40B4-BE49-F238E27FC236}">
                <a16:creationId xmlns:a16="http://schemas.microsoft.com/office/drawing/2014/main" id="{4ED3A3F0-540E-4801-E2CE-5C9B1D64FB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6289" y="2913250"/>
            <a:ext cx="715480" cy="296844"/>
          </a:xfrm>
          <a:prstGeom prst="rect">
            <a:avLst/>
          </a:prstGeom>
        </p:spPr>
      </p:pic>
      <p:pic>
        <p:nvPicPr>
          <p:cNvPr id="102" name="Obrázek 101">
            <a:extLst>
              <a:ext uri="{FF2B5EF4-FFF2-40B4-BE49-F238E27FC236}">
                <a16:creationId xmlns:a16="http://schemas.microsoft.com/office/drawing/2014/main" id="{00273195-80B2-5F19-C6E0-D396C617B2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5097" y="3064854"/>
            <a:ext cx="466927" cy="214237"/>
          </a:xfrm>
          <a:prstGeom prst="rect">
            <a:avLst/>
          </a:prstGeom>
        </p:spPr>
      </p:pic>
      <p:pic>
        <p:nvPicPr>
          <p:cNvPr id="103" name="Obrázek 102">
            <a:extLst>
              <a:ext uri="{FF2B5EF4-FFF2-40B4-BE49-F238E27FC236}">
                <a16:creationId xmlns:a16="http://schemas.microsoft.com/office/drawing/2014/main" id="{36307C9D-EF01-6602-42AE-E9ECB0B8474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69" t="11299" b="31456"/>
          <a:stretch/>
        </p:blipFill>
        <p:spPr>
          <a:xfrm>
            <a:off x="5723492" y="2603063"/>
            <a:ext cx="770136" cy="200319"/>
          </a:xfrm>
          <a:prstGeom prst="rect">
            <a:avLst/>
          </a:prstGeom>
        </p:spPr>
      </p:pic>
      <p:pic>
        <p:nvPicPr>
          <p:cNvPr id="105" name="Obrázek 104">
            <a:extLst>
              <a:ext uri="{FF2B5EF4-FFF2-40B4-BE49-F238E27FC236}">
                <a16:creationId xmlns:a16="http://schemas.microsoft.com/office/drawing/2014/main" id="{0C7831BA-1BAF-3089-F683-E0BC3B7385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763" t="7165" r="15407"/>
          <a:stretch/>
        </p:blipFill>
        <p:spPr>
          <a:xfrm>
            <a:off x="5683850" y="1409094"/>
            <a:ext cx="859627" cy="370339"/>
          </a:xfrm>
          <a:prstGeom prst="rect">
            <a:avLst/>
          </a:prstGeom>
        </p:spPr>
      </p:pic>
      <p:grpSp>
        <p:nvGrpSpPr>
          <p:cNvPr id="106" name="Skupina 105">
            <a:extLst>
              <a:ext uri="{FF2B5EF4-FFF2-40B4-BE49-F238E27FC236}">
                <a16:creationId xmlns:a16="http://schemas.microsoft.com/office/drawing/2014/main" id="{DE1B2585-65A4-4E18-0F49-75DD0BA1BA80}"/>
              </a:ext>
            </a:extLst>
          </p:cNvPr>
          <p:cNvGrpSpPr/>
          <p:nvPr/>
        </p:nvGrpSpPr>
        <p:grpSpPr>
          <a:xfrm>
            <a:off x="7462920" y="1019200"/>
            <a:ext cx="1869291" cy="2331415"/>
            <a:chOff x="484289" y="1039091"/>
            <a:chExt cx="1843275" cy="2372371"/>
          </a:xfrm>
        </p:grpSpPr>
        <p:grpSp>
          <p:nvGrpSpPr>
            <p:cNvPr id="107" name="Skupina 106">
              <a:extLst>
                <a:ext uri="{FF2B5EF4-FFF2-40B4-BE49-F238E27FC236}">
                  <a16:creationId xmlns:a16="http://schemas.microsoft.com/office/drawing/2014/main" id="{EFD2AFBC-1D4C-53F4-A367-1C58BFAF5CD6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15" name="Obdélník 114">
                <a:extLst>
                  <a:ext uri="{FF2B5EF4-FFF2-40B4-BE49-F238E27FC236}">
                    <a16:creationId xmlns:a16="http://schemas.microsoft.com/office/drawing/2014/main" id="{B83449D6-9BFC-867D-C05C-D69E5A1FDBC6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 dirty="0"/>
              </a:p>
            </p:txBody>
          </p:sp>
          <p:sp>
            <p:nvSpPr>
              <p:cNvPr id="116" name="Rectangle 210">
                <a:extLst>
                  <a:ext uri="{FF2B5EF4-FFF2-40B4-BE49-F238E27FC236}">
                    <a16:creationId xmlns:a16="http://schemas.microsoft.com/office/drawing/2014/main" id="{4536107B-F967-2FB1-DB13-9ED33B5E8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701" y="2909523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Real-Estate portfolio</a:t>
                </a:r>
              </a:p>
            </p:txBody>
          </p:sp>
          <p:sp>
            <p:nvSpPr>
              <p:cNvPr id="117" name="Rectangle 203">
                <a:extLst>
                  <a:ext uri="{FF2B5EF4-FFF2-40B4-BE49-F238E27FC236}">
                    <a16:creationId xmlns:a16="http://schemas.microsoft.com/office/drawing/2014/main" id="{EE5F46A3-5DE2-4193-BFBE-FC63D42DD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08" name="Line 204">
              <a:extLst>
                <a:ext uri="{FF2B5EF4-FFF2-40B4-BE49-F238E27FC236}">
                  <a16:creationId xmlns:a16="http://schemas.microsoft.com/office/drawing/2014/main" id="{D2121F31-CA88-631D-D7CD-25803DA9D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037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9" name="Line 204">
              <a:extLst>
                <a:ext uri="{FF2B5EF4-FFF2-40B4-BE49-F238E27FC236}">
                  <a16:creationId xmlns:a16="http://schemas.microsoft.com/office/drawing/2014/main" id="{22762F78-6523-BB82-D91A-D4B2E4C57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14081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0" name="Line 204">
              <a:extLst>
                <a:ext uri="{FF2B5EF4-FFF2-40B4-BE49-F238E27FC236}">
                  <a16:creationId xmlns:a16="http://schemas.microsoft.com/office/drawing/2014/main" id="{3BAE29FA-C2DB-581D-9617-B2BFF1F43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38458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1" name="Line 204">
              <a:extLst>
                <a:ext uri="{FF2B5EF4-FFF2-40B4-BE49-F238E27FC236}">
                  <a16:creationId xmlns:a16="http://schemas.microsoft.com/office/drawing/2014/main" id="{B6C50EAE-868B-1F68-CAC4-AA6CE0C6C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305794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2" name="Rectangle 210">
              <a:extLst>
                <a:ext uri="{FF2B5EF4-FFF2-40B4-BE49-F238E27FC236}">
                  <a16:creationId xmlns:a16="http://schemas.microsoft.com/office/drawing/2014/main" id="{3ABA1E8A-1CE7-019F-4128-E81479851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8088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113" name="Rectangle 210">
              <a:extLst>
                <a:ext uri="{FF2B5EF4-FFF2-40B4-BE49-F238E27FC236}">
                  <a16:creationId xmlns:a16="http://schemas.microsoft.com/office/drawing/2014/main" id="{B5A56D1C-F9E7-ADE8-78EC-1C5292BF4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81" y="2863791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Part of</a:t>
              </a:r>
            </a:p>
          </p:txBody>
        </p:sp>
        <p:sp>
          <p:nvSpPr>
            <p:cNvPr id="114" name="Rectangle 210">
              <a:extLst>
                <a:ext uri="{FF2B5EF4-FFF2-40B4-BE49-F238E27FC236}">
                  <a16:creationId xmlns:a16="http://schemas.microsoft.com/office/drawing/2014/main" id="{B9095E62-AF7B-354C-1F54-E5DCDD36E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53" y="244035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  <p:sp>
          <p:nvSpPr>
            <p:cNvPr id="121" name="Rectangle 210">
              <a:extLst>
                <a:ext uri="{FF2B5EF4-FFF2-40B4-BE49-F238E27FC236}">
                  <a16:creationId xmlns:a16="http://schemas.microsoft.com/office/drawing/2014/main" id="{BEE877E0-59A2-56DD-07EA-0D9928CA2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53" y="265077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Airport Business Centre</a:t>
              </a:r>
            </a:p>
          </p:txBody>
        </p:sp>
      </p:grpSp>
      <p:pic>
        <p:nvPicPr>
          <p:cNvPr id="120" name="Obrázek 119">
            <a:extLst>
              <a:ext uri="{FF2B5EF4-FFF2-40B4-BE49-F238E27FC236}">
                <a16:creationId xmlns:a16="http://schemas.microsoft.com/office/drawing/2014/main" id="{C61A2211-DC23-BFB1-E5A8-03934AEE442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763" t="7165" r="15407"/>
          <a:stretch/>
        </p:blipFill>
        <p:spPr>
          <a:xfrm>
            <a:off x="7932264" y="1417292"/>
            <a:ext cx="859627" cy="370339"/>
          </a:xfrm>
          <a:prstGeom prst="rect">
            <a:avLst/>
          </a:prstGeom>
        </p:spPr>
      </p:pic>
      <p:pic>
        <p:nvPicPr>
          <p:cNvPr id="122" name="Obrázek 121">
            <a:extLst>
              <a:ext uri="{FF2B5EF4-FFF2-40B4-BE49-F238E27FC236}">
                <a16:creationId xmlns:a16="http://schemas.microsoft.com/office/drawing/2014/main" id="{77D8BA05-095B-2F73-C4DB-BE115B3813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5437" y="3039601"/>
            <a:ext cx="1073280" cy="264742"/>
          </a:xfrm>
          <a:prstGeom prst="rect">
            <a:avLst/>
          </a:prstGeom>
        </p:spPr>
      </p:pic>
      <p:grpSp>
        <p:nvGrpSpPr>
          <p:cNvPr id="123" name="Skupina 122">
            <a:extLst>
              <a:ext uri="{FF2B5EF4-FFF2-40B4-BE49-F238E27FC236}">
                <a16:creationId xmlns:a16="http://schemas.microsoft.com/office/drawing/2014/main" id="{33212687-A810-9C90-178C-D3C86DA9097B}"/>
              </a:ext>
            </a:extLst>
          </p:cNvPr>
          <p:cNvGrpSpPr/>
          <p:nvPr/>
        </p:nvGrpSpPr>
        <p:grpSpPr>
          <a:xfrm>
            <a:off x="9709821" y="998732"/>
            <a:ext cx="1869291" cy="2331415"/>
            <a:chOff x="488965" y="1013877"/>
            <a:chExt cx="1843275" cy="2372371"/>
          </a:xfrm>
        </p:grpSpPr>
        <p:grpSp>
          <p:nvGrpSpPr>
            <p:cNvPr id="130" name="Skupina 129">
              <a:extLst>
                <a:ext uri="{FF2B5EF4-FFF2-40B4-BE49-F238E27FC236}">
                  <a16:creationId xmlns:a16="http://schemas.microsoft.com/office/drawing/2014/main" id="{DED7665A-02AE-2808-503D-A4BF3326C856}"/>
                </a:ext>
              </a:extLst>
            </p:cNvPr>
            <p:cNvGrpSpPr/>
            <p:nvPr/>
          </p:nvGrpSpPr>
          <p:grpSpPr>
            <a:xfrm>
              <a:off x="488965" y="1013877"/>
              <a:ext cx="1843275" cy="2372371"/>
              <a:chOff x="757512" y="1361643"/>
              <a:chExt cx="1994374" cy="4128116"/>
            </a:xfrm>
          </p:grpSpPr>
          <p:sp>
            <p:nvSpPr>
              <p:cNvPr id="186" name="Obdélník 185">
                <a:extLst>
                  <a:ext uri="{FF2B5EF4-FFF2-40B4-BE49-F238E27FC236}">
                    <a16:creationId xmlns:a16="http://schemas.microsoft.com/office/drawing/2014/main" id="{3D746CD9-FB6D-DA70-BDD7-012F89E07319}"/>
                  </a:ext>
                </a:extLst>
              </p:cNvPr>
              <p:cNvSpPr/>
              <p:nvPr/>
            </p:nvSpPr>
            <p:spPr>
              <a:xfrm>
                <a:off x="757512" y="1361643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 dirty="0"/>
              </a:p>
            </p:txBody>
          </p:sp>
          <p:sp>
            <p:nvSpPr>
              <p:cNvPr id="187" name="Rectangle 210">
                <a:extLst>
                  <a:ext uri="{FF2B5EF4-FFF2-40B4-BE49-F238E27FC236}">
                    <a16:creationId xmlns:a16="http://schemas.microsoft.com/office/drawing/2014/main" id="{BC56FB01-0F90-78CE-9DBE-C1BD4743E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909523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Real-Estate portfolio</a:t>
                </a:r>
              </a:p>
            </p:txBody>
          </p:sp>
          <p:sp>
            <p:nvSpPr>
              <p:cNvPr id="188" name="Rectangle 203">
                <a:extLst>
                  <a:ext uri="{FF2B5EF4-FFF2-40B4-BE49-F238E27FC236}">
                    <a16:creationId xmlns:a16="http://schemas.microsoft.com/office/drawing/2014/main" id="{AAF375A1-450A-39FF-2520-13D527CB5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31" name="Line 204">
              <a:extLst>
                <a:ext uri="{FF2B5EF4-FFF2-40B4-BE49-F238E27FC236}">
                  <a16:creationId xmlns:a16="http://schemas.microsoft.com/office/drawing/2014/main" id="{5343CC22-2A75-202C-F48D-8B14A290C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037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3" name="Line 204">
              <a:extLst>
                <a:ext uri="{FF2B5EF4-FFF2-40B4-BE49-F238E27FC236}">
                  <a16:creationId xmlns:a16="http://schemas.microsoft.com/office/drawing/2014/main" id="{31830E1A-69E2-DA2A-655C-67BB707AB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14081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53" name="Line 204">
              <a:extLst>
                <a:ext uri="{FF2B5EF4-FFF2-40B4-BE49-F238E27FC236}">
                  <a16:creationId xmlns:a16="http://schemas.microsoft.com/office/drawing/2014/main" id="{1DA0554D-18F1-EA1B-6646-676F8DAEB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5376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1" name="Line 204">
              <a:extLst>
                <a:ext uri="{FF2B5EF4-FFF2-40B4-BE49-F238E27FC236}">
                  <a16:creationId xmlns:a16="http://schemas.microsoft.com/office/drawing/2014/main" id="{F38A9374-79B7-653A-00DE-5F811B938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90568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2" name="Rectangle 210">
              <a:extLst>
                <a:ext uri="{FF2B5EF4-FFF2-40B4-BE49-F238E27FC236}">
                  <a16:creationId xmlns:a16="http://schemas.microsoft.com/office/drawing/2014/main" id="{E01F4BDA-9D2A-0E49-E7BE-6E9BB1B10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3" y="225701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184" name="Rectangle 210">
              <a:extLst>
                <a:ext uri="{FF2B5EF4-FFF2-40B4-BE49-F238E27FC236}">
                  <a16:creationId xmlns:a16="http://schemas.microsoft.com/office/drawing/2014/main" id="{7A5ED9AA-C7AB-D414-ED44-1E004323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53" y="263490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</p:grpSp>
      <p:pic>
        <p:nvPicPr>
          <p:cNvPr id="189" name="Obrázek 188">
            <a:extLst>
              <a:ext uri="{FF2B5EF4-FFF2-40B4-BE49-F238E27FC236}">
                <a16:creationId xmlns:a16="http://schemas.microsoft.com/office/drawing/2014/main" id="{E72AA380-747D-FC09-5481-62161BE9243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763" t="7165" r="15407"/>
          <a:stretch/>
        </p:blipFill>
        <p:spPr>
          <a:xfrm>
            <a:off x="10174423" y="1421603"/>
            <a:ext cx="859627" cy="370339"/>
          </a:xfrm>
          <a:prstGeom prst="rect">
            <a:avLst/>
          </a:prstGeom>
        </p:spPr>
      </p:pic>
      <p:pic>
        <p:nvPicPr>
          <p:cNvPr id="191" name="Obrázek 190">
            <a:extLst>
              <a:ext uri="{FF2B5EF4-FFF2-40B4-BE49-F238E27FC236}">
                <a16:creationId xmlns:a16="http://schemas.microsoft.com/office/drawing/2014/main" id="{6BE494B0-17C0-4CE3-39BE-879EA6B6E3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66110" y="2996958"/>
            <a:ext cx="956715" cy="177993"/>
          </a:xfrm>
          <a:prstGeom prst="rect">
            <a:avLst/>
          </a:prstGeom>
        </p:spPr>
      </p:pic>
      <p:grpSp>
        <p:nvGrpSpPr>
          <p:cNvPr id="192" name="Skupina 191">
            <a:extLst>
              <a:ext uri="{FF2B5EF4-FFF2-40B4-BE49-F238E27FC236}">
                <a16:creationId xmlns:a16="http://schemas.microsoft.com/office/drawing/2014/main" id="{0E480AF8-8D2E-B9E3-F6D5-871B3F63E9B5}"/>
              </a:ext>
            </a:extLst>
          </p:cNvPr>
          <p:cNvGrpSpPr/>
          <p:nvPr/>
        </p:nvGrpSpPr>
        <p:grpSpPr>
          <a:xfrm>
            <a:off x="744200" y="3692998"/>
            <a:ext cx="1869291" cy="2331415"/>
            <a:chOff x="488965" y="1013877"/>
            <a:chExt cx="1843275" cy="2372371"/>
          </a:xfrm>
        </p:grpSpPr>
        <p:grpSp>
          <p:nvGrpSpPr>
            <p:cNvPr id="193" name="Skupina 192">
              <a:extLst>
                <a:ext uri="{FF2B5EF4-FFF2-40B4-BE49-F238E27FC236}">
                  <a16:creationId xmlns:a16="http://schemas.microsoft.com/office/drawing/2014/main" id="{8AC01D17-27B9-9753-A587-753117B1F37E}"/>
                </a:ext>
              </a:extLst>
            </p:cNvPr>
            <p:cNvGrpSpPr/>
            <p:nvPr/>
          </p:nvGrpSpPr>
          <p:grpSpPr>
            <a:xfrm>
              <a:off x="488965" y="1013877"/>
              <a:ext cx="1843275" cy="2372371"/>
              <a:chOff x="757512" y="1361643"/>
              <a:chExt cx="1994374" cy="4128116"/>
            </a:xfrm>
          </p:grpSpPr>
          <p:sp>
            <p:nvSpPr>
              <p:cNvPr id="200" name="Obdélník 199">
                <a:extLst>
                  <a:ext uri="{FF2B5EF4-FFF2-40B4-BE49-F238E27FC236}">
                    <a16:creationId xmlns:a16="http://schemas.microsoft.com/office/drawing/2014/main" id="{2163C50C-D79B-F880-AA57-786CE683908D}"/>
                  </a:ext>
                </a:extLst>
              </p:cNvPr>
              <p:cNvSpPr/>
              <p:nvPr/>
            </p:nvSpPr>
            <p:spPr>
              <a:xfrm>
                <a:off x="757512" y="1361643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 dirty="0"/>
              </a:p>
            </p:txBody>
          </p:sp>
          <p:sp>
            <p:nvSpPr>
              <p:cNvPr id="201" name="Rectangle 210">
                <a:extLst>
                  <a:ext uri="{FF2B5EF4-FFF2-40B4-BE49-F238E27FC236}">
                    <a16:creationId xmlns:a16="http://schemas.microsoft.com/office/drawing/2014/main" id="{52CB9D48-3635-1A89-B653-89EB1D6BB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909523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Energy and heat distribution</a:t>
                </a:r>
              </a:p>
            </p:txBody>
          </p:sp>
          <p:sp>
            <p:nvSpPr>
              <p:cNvPr id="202" name="Rectangle 203">
                <a:extLst>
                  <a:ext uri="{FF2B5EF4-FFF2-40B4-BE49-F238E27FC236}">
                    <a16:creationId xmlns:a16="http://schemas.microsoft.com/office/drawing/2014/main" id="{A25A0B99-5B5A-4E69-8969-7DC4C4930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94" name="Line 204">
              <a:extLst>
                <a:ext uri="{FF2B5EF4-FFF2-40B4-BE49-F238E27FC236}">
                  <a16:creationId xmlns:a16="http://schemas.microsoft.com/office/drawing/2014/main" id="{D5911D92-A16D-9078-733E-DBCFF7998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037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5" name="Line 204">
              <a:extLst>
                <a:ext uri="{FF2B5EF4-FFF2-40B4-BE49-F238E27FC236}">
                  <a16:creationId xmlns:a16="http://schemas.microsoft.com/office/drawing/2014/main" id="{7E63AE44-C323-F86C-EAD3-68640C7C9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14081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6" name="Line 204">
              <a:extLst>
                <a:ext uri="{FF2B5EF4-FFF2-40B4-BE49-F238E27FC236}">
                  <a16:creationId xmlns:a16="http://schemas.microsoft.com/office/drawing/2014/main" id="{42FF24B1-E15A-C7CE-6DE6-D8F272874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501" y="251992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7" name="Line 204">
              <a:extLst>
                <a:ext uri="{FF2B5EF4-FFF2-40B4-BE49-F238E27FC236}">
                  <a16:creationId xmlns:a16="http://schemas.microsoft.com/office/drawing/2014/main" id="{B3020E22-D1EC-FD04-9165-0B2A18DBE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2955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8" name="Rectangle 210">
              <a:extLst>
                <a:ext uri="{FF2B5EF4-FFF2-40B4-BE49-F238E27FC236}">
                  <a16:creationId xmlns:a16="http://schemas.microsoft.com/office/drawing/2014/main" id="{15C61C65-37A3-4CB4-5321-C19BC3644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3" y="2240097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company</a:t>
              </a:r>
            </a:p>
          </p:txBody>
        </p:sp>
        <p:sp>
          <p:nvSpPr>
            <p:cNvPr id="199" name="Rectangle 210">
              <a:extLst>
                <a:ext uri="{FF2B5EF4-FFF2-40B4-BE49-F238E27FC236}">
                  <a16:creationId xmlns:a16="http://schemas.microsoft.com/office/drawing/2014/main" id="{04FF6043-EB86-4B96-DD19-D4935C412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50" y="258414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218" name="Obrázek 217">
            <a:extLst>
              <a:ext uri="{FF2B5EF4-FFF2-40B4-BE49-F238E27FC236}">
                <a16:creationId xmlns:a16="http://schemas.microsoft.com/office/drawing/2014/main" id="{666C6FE5-B797-F1A4-4A46-B9F29A0E10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1837" y="4078818"/>
            <a:ext cx="862172" cy="359999"/>
          </a:xfrm>
          <a:prstGeom prst="rect">
            <a:avLst/>
          </a:prstGeom>
        </p:spPr>
      </p:pic>
      <p:pic>
        <p:nvPicPr>
          <p:cNvPr id="219" name="Obrázek 218">
            <a:extLst>
              <a:ext uri="{FF2B5EF4-FFF2-40B4-BE49-F238E27FC236}">
                <a16:creationId xmlns:a16="http://schemas.microsoft.com/office/drawing/2014/main" id="{B7B7D143-A50F-D382-AF1E-FFA7011B30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65267" y="5581930"/>
            <a:ext cx="355220" cy="401584"/>
          </a:xfrm>
          <a:prstGeom prst="rect">
            <a:avLst/>
          </a:prstGeom>
        </p:spPr>
      </p:pic>
      <p:pic>
        <p:nvPicPr>
          <p:cNvPr id="247" name="Obrázek 246">
            <a:extLst>
              <a:ext uri="{FF2B5EF4-FFF2-40B4-BE49-F238E27FC236}">
                <a16:creationId xmlns:a16="http://schemas.microsoft.com/office/drawing/2014/main" id="{647D5CB8-6933-BC43-8AFF-8417F22CC3F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346" y="4121679"/>
            <a:ext cx="794423" cy="280017"/>
          </a:xfrm>
          <a:prstGeom prst="rect">
            <a:avLst/>
          </a:prstGeom>
        </p:spPr>
      </p:pic>
      <p:pic>
        <p:nvPicPr>
          <p:cNvPr id="250" name="Picture 2">
            <a:extLst>
              <a:ext uri="{FF2B5EF4-FFF2-40B4-BE49-F238E27FC236}">
                <a16:creationId xmlns:a16="http://schemas.microsoft.com/office/drawing/2014/main" id="{747D1401-A183-2AD4-F6AA-6D26A2EC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4" y="5603538"/>
            <a:ext cx="834124" cy="2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Picture 4" descr="Aequitas Capital Investment a.s. – Alternativní investiční fond">
            <a:extLst>
              <a:ext uri="{FF2B5EF4-FFF2-40B4-BE49-F238E27FC236}">
                <a16:creationId xmlns:a16="http://schemas.microsoft.com/office/drawing/2014/main" id="{279F4CE2-6E7C-F1CC-5FD5-CC84E2AD4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11" y="4073600"/>
            <a:ext cx="1174995" cy="2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2" descr="CRESCON GAMA s.r.o. | Prezentace Emitenta | Centrum Dluhopisů - Dluhopisy.cz">
            <a:extLst>
              <a:ext uri="{FF2B5EF4-FFF2-40B4-BE49-F238E27FC236}">
                <a16:creationId xmlns:a16="http://schemas.microsoft.com/office/drawing/2014/main" id="{3DBCD31E-5E2C-7EED-D3C4-69289F9D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63" y="4138259"/>
            <a:ext cx="889371" cy="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C082B915-17C7-4BFD-B985-6C93F797FC4E">
            <a:extLst>
              <a:ext uri="{FF2B5EF4-FFF2-40B4-BE49-F238E27FC236}">
                <a16:creationId xmlns:a16="http://schemas.microsoft.com/office/drawing/2014/main" id="{7CE884FC-9FD1-9B37-91E8-12B4070A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5139" y="4067568"/>
            <a:ext cx="738193" cy="32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" name="Obrázek 253">
            <a:extLst>
              <a:ext uri="{FF2B5EF4-FFF2-40B4-BE49-F238E27FC236}">
                <a16:creationId xmlns:a16="http://schemas.microsoft.com/office/drawing/2014/main" id="{0A07AAE9-7C09-D974-6B0A-C98475CC3D7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1637" y="5603538"/>
            <a:ext cx="837476" cy="2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2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B04FA-5261-4F32-C799-514804C1B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F47A1-C76B-827F-1C08-CB4D53AA7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C7316145-407E-FD89-9E67-B9B94314A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132" name="Skupina 131">
            <a:extLst>
              <a:ext uri="{FF2B5EF4-FFF2-40B4-BE49-F238E27FC236}">
                <a16:creationId xmlns:a16="http://schemas.microsoft.com/office/drawing/2014/main" id="{D8F6D330-2A6C-9DAE-401E-1F4077D7B238}"/>
              </a:ext>
            </a:extLst>
          </p:cNvPr>
          <p:cNvGrpSpPr/>
          <p:nvPr/>
        </p:nvGrpSpPr>
        <p:grpSpPr>
          <a:xfrm>
            <a:off x="741591" y="1000386"/>
            <a:ext cx="1869291" cy="2331415"/>
            <a:chOff x="484289" y="1039091"/>
            <a:chExt cx="1843275" cy="2372371"/>
          </a:xfrm>
        </p:grpSpPr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CF80D008-189C-59F9-D664-92CDD0729288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A4FE5DF5-A172-87DE-093D-B49AB195F3DB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2" name="Rectangle 203">
                <a:extLst>
                  <a:ext uri="{FF2B5EF4-FFF2-40B4-BE49-F238E27FC236}">
                    <a16:creationId xmlns:a16="http://schemas.microsoft.com/office/drawing/2014/main" id="{B2C68C24-61E0-21F1-835F-F63D7CFE3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1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24" name="Line 204">
              <a:extLst>
                <a:ext uri="{FF2B5EF4-FFF2-40B4-BE49-F238E27FC236}">
                  <a16:creationId xmlns:a16="http://schemas.microsoft.com/office/drawing/2014/main" id="{24F5B80D-1324-7097-E2FD-A2B28BC65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5" name="Line 204">
              <a:extLst>
                <a:ext uri="{FF2B5EF4-FFF2-40B4-BE49-F238E27FC236}">
                  <a16:creationId xmlns:a16="http://schemas.microsoft.com/office/drawing/2014/main" id="{9E78FFF4-9CFF-F3C5-FE00-245CF4F94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6" name="Line 204">
              <a:extLst>
                <a:ext uri="{FF2B5EF4-FFF2-40B4-BE49-F238E27FC236}">
                  <a16:creationId xmlns:a16="http://schemas.microsoft.com/office/drawing/2014/main" id="{93B493DC-F508-4BB2-E3A8-B69558810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2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7" name="Line 204">
              <a:extLst>
                <a:ext uri="{FF2B5EF4-FFF2-40B4-BE49-F238E27FC236}">
                  <a16:creationId xmlns:a16="http://schemas.microsoft.com/office/drawing/2014/main" id="{8AAC3682-38DC-031D-975E-509A708AE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28" name="Rectangle 210">
              <a:extLst>
                <a:ext uri="{FF2B5EF4-FFF2-40B4-BE49-F238E27FC236}">
                  <a16:creationId xmlns:a16="http://schemas.microsoft.com/office/drawing/2014/main" id="{2DDDE801-AA7E-D552-D82A-4B1D9C6EA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20351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129" name="Rectangle 210">
              <a:extLst>
                <a:ext uri="{FF2B5EF4-FFF2-40B4-BE49-F238E27FC236}">
                  <a16:creationId xmlns:a16="http://schemas.microsoft.com/office/drawing/2014/main" id="{5BC2D3A0-4626-E896-9048-EE2394D6B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754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86554D3A-AE59-225B-9473-1A675953FF91}"/>
              </a:ext>
            </a:extLst>
          </p:cNvPr>
          <p:cNvGrpSpPr/>
          <p:nvPr/>
        </p:nvGrpSpPr>
        <p:grpSpPr>
          <a:xfrm>
            <a:off x="2998401" y="984008"/>
            <a:ext cx="1869291" cy="2331415"/>
            <a:chOff x="484289" y="1039091"/>
            <a:chExt cx="1843275" cy="2372371"/>
          </a:xfrm>
        </p:grpSpPr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381D0646-63A6-CE4D-25CE-45CDA3FFA45D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74" name="Obdélník 73">
                <a:extLst>
                  <a:ext uri="{FF2B5EF4-FFF2-40B4-BE49-F238E27FC236}">
                    <a16:creationId xmlns:a16="http://schemas.microsoft.com/office/drawing/2014/main" id="{57A73D80-7A43-4557-D65E-4D9AF640C331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75" name="Rectangle 203">
                <a:extLst>
                  <a:ext uri="{FF2B5EF4-FFF2-40B4-BE49-F238E27FC236}">
                    <a16:creationId xmlns:a16="http://schemas.microsoft.com/office/drawing/2014/main" id="{F5DC763D-F151-C50E-0063-37BDC515C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69" name="Line 204">
              <a:extLst>
                <a:ext uri="{FF2B5EF4-FFF2-40B4-BE49-F238E27FC236}">
                  <a16:creationId xmlns:a16="http://schemas.microsoft.com/office/drawing/2014/main" id="{42470E6C-36E5-76A1-132C-876DF0D8C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883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0" name="Line 204">
              <a:extLst>
                <a:ext uri="{FF2B5EF4-FFF2-40B4-BE49-F238E27FC236}">
                  <a16:creationId xmlns:a16="http://schemas.microsoft.com/office/drawing/2014/main" id="{74E44848-106E-ADDB-B316-C47D9BF4F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39305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1" name="Line 204">
              <a:extLst>
                <a:ext uri="{FF2B5EF4-FFF2-40B4-BE49-F238E27FC236}">
                  <a16:creationId xmlns:a16="http://schemas.microsoft.com/office/drawing/2014/main" id="{38780D1E-655E-C69F-AE2A-4FA4AD185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2" name="Rectangle 210">
              <a:extLst>
                <a:ext uri="{FF2B5EF4-FFF2-40B4-BE49-F238E27FC236}">
                  <a16:creationId xmlns:a16="http://schemas.microsoft.com/office/drawing/2014/main" id="{F69FC982-6ED4-B564-72FF-DAA4B3789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1942222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IT services / Complex ICT infrastructure provider and integrator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3" name="Rectangle 210">
              <a:extLst>
                <a:ext uri="{FF2B5EF4-FFF2-40B4-BE49-F238E27FC236}">
                  <a16:creationId xmlns:a16="http://schemas.microsoft.com/office/drawing/2014/main" id="{DF41DAB5-0ED5-196F-5611-5E1F14CBA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456992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J&amp;T Thein SICAV a.s.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E8EC92CA-80AA-9339-80ED-64FEB9C0BB9A}"/>
              </a:ext>
            </a:extLst>
          </p:cNvPr>
          <p:cNvGrpSpPr/>
          <p:nvPr/>
        </p:nvGrpSpPr>
        <p:grpSpPr>
          <a:xfrm>
            <a:off x="5251757" y="958162"/>
            <a:ext cx="1869291" cy="2331415"/>
            <a:chOff x="484289" y="1039091"/>
            <a:chExt cx="1843275" cy="2372371"/>
          </a:xfrm>
        </p:grpSpPr>
        <p:grpSp>
          <p:nvGrpSpPr>
            <p:cNvPr id="77" name="Skupina 76">
              <a:extLst>
                <a:ext uri="{FF2B5EF4-FFF2-40B4-BE49-F238E27FC236}">
                  <a16:creationId xmlns:a16="http://schemas.microsoft.com/office/drawing/2014/main" id="{410998E8-52A0-3129-85F8-B1462C3328AA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6B552575-82BE-6547-ECC6-F7610468123A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84" name="Rectangle 203">
                <a:extLst>
                  <a:ext uri="{FF2B5EF4-FFF2-40B4-BE49-F238E27FC236}">
                    <a16:creationId xmlns:a16="http://schemas.microsoft.com/office/drawing/2014/main" id="{E6D5595D-6C96-F3D3-5F2C-4F09D423B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78" name="Line 204">
              <a:extLst>
                <a:ext uri="{FF2B5EF4-FFF2-40B4-BE49-F238E27FC236}">
                  <a16:creationId xmlns:a16="http://schemas.microsoft.com/office/drawing/2014/main" id="{7A3ED0B9-0D52-0188-805F-F74D44D55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037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9" name="Line 204">
              <a:extLst>
                <a:ext uri="{FF2B5EF4-FFF2-40B4-BE49-F238E27FC236}">
                  <a16:creationId xmlns:a16="http://schemas.microsoft.com/office/drawing/2014/main" id="{78263C27-A64B-F3C6-E848-B7162CE51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24925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0" name="Line 204">
              <a:extLst>
                <a:ext uri="{FF2B5EF4-FFF2-40B4-BE49-F238E27FC236}">
                  <a16:creationId xmlns:a16="http://schemas.microsoft.com/office/drawing/2014/main" id="{7D809F8A-CDB6-6780-E839-2630AC483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1" name="Rectangle 210">
              <a:extLst>
                <a:ext uri="{FF2B5EF4-FFF2-40B4-BE49-F238E27FC236}">
                  <a16:creationId xmlns:a16="http://schemas.microsoft.com/office/drawing/2014/main" id="{E5527D4B-6FFE-4A23-C19F-87BF64B8F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078" y="2037091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ePayment</a:t>
              </a: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solutions</a:t>
              </a:r>
            </a:p>
          </p:txBody>
        </p:sp>
        <p:sp>
          <p:nvSpPr>
            <p:cNvPr id="82" name="Rectangle 210">
              <a:extLst>
                <a:ext uri="{FF2B5EF4-FFF2-40B4-BE49-F238E27FC236}">
                  <a16:creationId xmlns:a16="http://schemas.microsoft.com/office/drawing/2014/main" id="{91351ED2-0FCB-20DE-BC77-C79BB35F5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397786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Research of potential development opportunities in CZ &amp; SK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85" name="Skupina 84">
            <a:extLst>
              <a:ext uri="{FF2B5EF4-FFF2-40B4-BE49-F238E27FC236}">
                <a16:creationId xmlns:a16="http://schemas.microsoft.com/office/drawing/2014/main" id="{6EFB3FE5-037E-8C13-9C07-53C283A6CEED}"/>
              </a:ext>
            </a:extLst>
          </p:cNvPr>
          <p:cNvGrpSpPr/>
          <p:nvPr/>
        </p:nvGrpSpPr>
        <p:grpSpPr>
          <a:xfrm>
            <a:off x="7494233" y="970843"/>
            <a:ext cx="1869291" cy="2331415"/>
            <a:chOff x="484289" y="1039091"/>
            <a:chExt cx="1843275" cy="2372371"/>
          </a:xfrm>
        </p:grpSpPr>
        <p:grpSp>
          <p:nvGrpSpPr>
            <p:cNvPr id="86" name="Skupina 85">
              <a:extLst>
                <a:ext uri="{FF2B5EF4-FFF2-40B4-BE49-F238E27FC236}">
                  <a16:creationId xmlns:a16="http://schemas.microsoft.com/office/drawing/2014/main" id="{724B5E98-5213-C973-3FD8-A2D8053C3210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EA75782B-E5AC-F29D-7325-3EEA56F7A51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94" name="Rectangle 203">
                <a:extLst>
                  <a:ext uri="{FF2B5EF4-FFF2-40B4-BE49-F238E27FC236}">
                    <a16:creationId xmlns:a16="http://schemas.microsoft.com/office/drawing/2014/main" id="{EF2EE5BF-BF1E-2C7D-2743-92153C58B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7" name="Line 204">
              <a:extLst>
                <a:ext uri="{FF2B5EF4-FFF2-40B4-BE49-F238E27FC236}">
                  <a16:creationId xmlns:a16="http://schemas.microsoft.com/office/drawing/2014/main" id="{F1F6216C-A3D2-4107-D22B-283989F510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8" name="Line 204">
              <a:extLst>
                <a:ext uri="{FF2B5EF4-FFF2-40B4-BE49-F238E27FC236}">
                  <a16:creationId xmlns:a16="http://schemas.microsoft.com/office/drawing/2014/main" id="{3FE1D9B0-35FF-E823-0035-5DDE0B398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197011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9" name="Line 204">
              <a:extLst>
                <a:ext uri="{FF2B5EF4-FFF2-40B4-BE49-F238E27FC236}">
                  <a16:creationId xmlns:a16="http://schemas.microsoft.com/office/drawing/2014/main" id="{CB8B634A-4480-3714-124B-F1485362C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26281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0" name="Rectangle 210">
              <a:extLst>
                <a:ext uri="{FF2B5EF4-FFF2-40B4-BE49-F238E27FC236}">
                  <a16:creationId xmlns:a16="http://schemas.microsoft.com/office/drawing/2014/main" id="{78C2E23E-9957-541D-C5BA-6800BEFAE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81" y="177304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Medical services</a:t>
              </a:r>
            </a:p>
          </p:txBody>
        </p:sp>
        <p:sp>
          <p:nvSpPr>
            <p:cNvPr id="91" name="Rectangle 210">
              <a:extLst>
                <a:ext uri="{FF2B5EF4-FFF2-40B4-BE49-F238E27FC236}">
                  <a16:creationId xmlns:a16="http://schemas.microsoft.com/office/drawing/2014/main" id="{D1D94DEE-002C-55A5-1F81-C1245A5F7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02559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Complex refinancing facility</a:t>
              </a:r>
            </a:p>
          </p:txBody>
        </p:sp>
        <p:sp>
          <p:nvSpPr>
            <p:cNvPr id="92" name="Rectangle 210">
              <a:extLst>
                <a:ext uri="{FF2B5EF4-FFF2-40B4-BE49-F238E27FC236}">
                  <a16:creationId xmlns:a16="http://schemas.microsoft.com/office/drawing/2014/main" id="{1938793C-5900-A2B0-7216-FBC15F9FF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662" y="236274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provided by the syndicate of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grpSp>
        <p:nvGrpSpPr>
          <p:cNvPr id="95" name="Skupina 94">
            <a:extLst>
              <a:ext uri="{FF2B5EF4-FFF2-40B4-BE49-F238E27FC236}">
                <a16:creationId xmlns:a16="http://schemas.microsoft.com/office/drawing/2014/main" id="{DC8436C0-4FC7-D528-7F14-8A55A08B4EFE}"/>
              </a:ext>
            </a:extLst>
          </p:cNvPr>
          <p:cNvGrpSpPr/>
          <p:nvPr/>
        </p:nvGrpSpPr>
        <p:grpSpPr>
          <a:xfrm>
            <a:off x="9725523" y="984007"/>
            <a:ext cx="1869291" cy="2331415"/>
            <a:chOff x="484289" y="1039091"/>
            <a:chExt cx="1843275" cy="2372371"/>
          </a:xfrm>
        </p:grpSpPr>
        <p:grpSp>
          <p:nvGrpSpPr>
            <p:cNvPr id="96" name="Skupina 95">
              <a:extLst>
                <a:ext uri="{FF2B5EF4-FFF2-40B4-BE49-F238E27FC236}">
                  <a16:creationId xmlns:a16="http://schemas.microsoft.com/office/drawing/2014/main" id="{E365F4AE-3104-646E-DC97-E27B62D463CC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02" name="Obdélník 101">
                <a:extLst>
                  <a:ext uri="{FF2B5EF4-FFF2-40B4-BE49-F238E27FC236}">
                    <a16:creationId xmlns:a16="http://schemas.microsoft.com/office/drawing/2014/main" id="{C5474095-9A5D-A419-1293-027F98A08F44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03" name="Rectangle 203">
                <a:extLst>
                  <a:ext uri="{FF2B5EF4-FFF2-40B4-BE49-F238E27FC236}">
                    <a16:creationId xmlns:a16="http://schemas.microsoft.com/office/drawing/2014/main" id="{2EF2D8DB-F88E-F21C-998D-6A555919A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97" name="Line 204">
              <a:extLst>
                <a:ext uri="{FF2B5EF4-FFF2-40B4-BE49-F238E27FC236}">
                  <a16:creationId xmlns:a16="http://schemas.microsoft.com/office/drawing/2014/main" id="{BEFE2EB4-910B-64C5-248C-550E243D3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8" name="Line 204">
              <a:extLst>
                <a:ext uri="{FF2B5EF4-FFF2-40B4-BE49-F238E27FC236}">
                  <a16:creationId xmlns:a16="http://schemas.microsoft.com/office/drawing/2014/main" id="{F0CC3DF3-2FAC-9082-F039-2A1CAC649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13928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9" name="Line 204">
              <a:extLst>
                <a:ext uri="{FF2B5EF4-FFF2-40B4-BE49-F238E27FC236}">
                  <a16:creationId xmlns:a16="http://schemas.microsoft.com/office/drawing/2014/main" id="{71BD45DF-26C0-C316-E6B0-E40639CFD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0" name="Rectangle 210">
              <a:extLst>
                <a:ext uri="{FF2B5EF4-FFF2-40B4-BE49-F238E27FC236}">
                  <a16:creationId xmlns:a16="http://schemas.microsoft.com/office/drawing/2014/main" id="{D94FFB4B-C95E-B04A-C15C-1F7841C49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1891467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Fashion</a:t>
              </a:r>
            </a:p>
          </p:txBody>
        </p:sp>
        <p:sp>
          <p:nvSpPr>
            <p:cNvPr id="101" name="Rectangle 210">
              <a:extLst>
                <a:ext uri="{FF2B5EF4-FFF2-40B4-BE49-F238E27FC236}">
                  <a16:creationId xmlns:a16="http://schemas.microsoft.com/office/drawing/2014/main" id="{DC5F6FEA-FDFB-F103-08CF-E5A601922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1" y="2344546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Complex Restructuring  financial and legal Advisory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104" name="Picture 2" descr="Vítejte na stránkách společnosti Aitcom s.r.o. | Aitcom s.r.o.">
            <a:extLst>
              <a:ext uri="{FF2B5EF4-FFF2-40B4-BE49-F238E27FC236}">
                <a16:creationId xmlns:a16="http://schemas.microsoft.com/office/drawing/2014/main" id="{D4112706-A034-8B06-3902-76FB6F268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973" y="1397431"/>
            <a:ext cx="745555" cy="26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Obrázek 104">
            <a:extLst>
              <a:ext uri="{FF2B5EF4-FFF2-40B4-BE49-F238E27FC236}">
                <a16:creationId xmlns:a16="http://schemas.microsoft.com/office/drawing/2014/main" id="{05F88397-D329-7EA9-71C1-48C7C25A1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276" y="2810346"/>
            <a:ext cx="468627" cy="401584"/>
          </a:xfrm>
          <a:prstGeom prst="rect">
            <a:avLst/>
          </a:prstGeom>
        </p:spPr>
      </p:pic>
      <p:pic>
        <p:nvPicPr>
          <p:cNvPr id="106" name="Obrázek 105">
            <a:extLst>
              <a:ext uri="{FF2B5EF4-FFF2-40B4-BE49-F238E27FC236}">
                <a16:creationId xmlns:a16="http://schemas.microsoft.com/office/drawing/2014/main" id="{0AA36651-C463-D94B-25F3-34B23719B3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03" t="20462" r="11338" b="20282"/>
          <a:stretch/>
        </p:blipFill>
        <p:spPr>
          <a:xfrm>
            <a:off x="5843642" y="1366733"/>
            <a:ext cx="579214" cy="433582"/>
          </a:xfrm>
          <a:prstGeom prst="rect">
            <a:avLst/>
          </a:prstGeom>
        </p:spPr>
      </p:pic>
      <p:pic>
        <p:nvPicPr>
          <p:cNvPr id="107" name="Obrázek 106">
            <a:extLst>
              <a:ext uri="{FF2B5EF4-FFF2-40B4-BE49-F238E27FC236}">
                <a16:creationId xmlns:a16="http://schemas.microsoft.com/office/drawing/2014/main" id="{511BFFC6-3027-1A3B-4E7E-0506C6602C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1098" y="1319804"/>
            <a:ext cx="758753" cy="380000"/>
          </a:xfrm>
          <a:prstGeom prst="rect">
            <a:avLst/>
          </a:prstGeom>
        </p:spPr>
      </p:pic>
      <p:pic>
        <p:nvPicPr>
          <p:cNvPr id="108" name="Obrázek 107">
            <a:extLst>
              <a:ext uri="{FF2B5EF4-FFF2-40B4-BE49-F238E27FC236}">
                <a16:creationId xmlns:a16="http://schemas.microsoft.com/office/drawing/2014/main" id="{C26C4500-5B4B-DC3C-D903-E50F5A6D90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513" y="2947677"/>
            <a:ext cx="936070" cy="190376"/>
          </a:xfrm>
          <a:prstGeom prst="rect">
            <a:avLst/>
          </a:prstGeom>
        </p:spPr>
      </p:pic>
      <p:pic>
        <p:nvPicPr>
          <p:cNvPr id="109" name="Obrázek 108">
            <a:extLst>
              <a:ext uri="{FF2B5EF4-FFF2-40B4-BE49-F238E27FC236}">
                <a16:creationId xmlns:a16="http://schemas.microsoft.com/office/drawing/2014/main" id="{D3BA95CA-E12D-1E54-EB55-49B3237593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258" y="2590887"/>
            <a:ext cx="469186" cy="264741"/>
          </a:xfrm>
          <a:prstGeom prst="rect">
            <a:avLst/>
          </a:prstGeom>
        </p:spPr>
      </p:pic>
      <p:pic>
        <p:nvPicPr>
          <p:cNvPr id="110" name="Picture 2">
            <a:extLst>
              <a:ext uri="{FF2B5EF4-FFF2-40B4-BE49-F238E27FC236}">
                <a16:creationId xmlns:a16="http://schemas.microsoft.com/office/drawing/2014/main" id="{E1B3B531-96AB-35CC-84C0-7FEFB82C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860" y="2647985"/>
            <a:ext cx="563442" cy="15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Obrázek 110">
            <a:extLst>
              <a:ext uri="{FF2B5EF4-FFF2-40B4-BE49-F238E27FC236}">
                <a16:creationId xmlns:a16="http://schemas.microsoft.com/office/drawing/2014/main" id="{74DF963F-65EA-B813-76EB-AD5D414D542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38" b="11597"/>
          <a:stretch/>
        </p:blipFill>
        <p:spPr>
          <a:xfrm>
            <a:off x="10313248" y="1356151"/>
            <a:ext cx="620473" cy="370433"/>
          </a:xfrm>
          <a:prstGeom prst="rect">
            <a:avLst/>
          </a:prstGeom>
        </p:spPr>
      </p:pic>
      <p:pic>
        <p:nvPicPr>
          <p:cNvPr id="112" name="Obrázek 111">
            <a:extLst>
              <a:ext uri="{FF2B5EF4-FFF2-40B4-BE49-F238E27FC236}">
                <a16:creationId xmlns:a16="http://schemas.microsoft.com/office/drawing/2014/main" id="{31FC3E5E-4709-0276-171C-C22B28EE9D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9272" y="1387832"/>
            <a:ext cx="830120" cy="231720"/>
          </a:xfrm>
          <a:prstGeom prst="rect">
            <a:avLst/>
          </a:prstGeom>
        </p:spPr>
      </p:pic>
      <p:sp>
        <p:nvSpPr>
          <p:cNvPr id="114" name="Rectangle 210">
            <a:extLst>
              <a:ext uri="{FF2B5EF4-FFF2-40B4-BE49-F238E27FC236}">
                <a16:creationId xmlns:a16="http://schemas.microsoft.com/office/drawing/2014/main" id="{3F6630AB-EEA3-B016-DA57-5172E5791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48" y="1731875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Food Industry / Protein diet</a:t>
            </a:r>
          </a:p>
        </p:txBody>
      </p:sp>
      <p:pic>
        <p:nvPicPr>
          <p:cNvPr id="115" name="Obrázek 114">
            <a:extLst>
              <a:ext uri="{FF2B5EF4-FFF2-40B4-BE49-F238E27FC236}">
                <a16:creationId xmlns:a16="http://schemas.microsoft.com/office/drawing/2014/main" id="{D376041D-212E-64A6-F2BF-4782856CD1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8512" y="2882548"/>
            <a:ext cx="917821" cy="274041"/>
          </a:xfrm>
          <a:prstGeom prst="rect">
            <a:avLst/>
          </a:prstGeom>
        </p:spPr>
      </p:pic>
      <p:grpSp>
        <p:nvGrpSpPr>
          <p:cNvPr id="186" name="Skupina 185">
            <a:extLst>
              <a:ext uri="{FF2B5EF4-FFF2-40B4-BE49-F238E27FC236}">
                <a16:creationId xmlns:a16="http://schemas.microsoft.com/office/drawing/2014/main" id="{B7A12830-E0D8-16CF-A349-47A4A7869FCB}"/>
              </a:ext>
            </a:extLst>
          </p:cNvPr>
          <p:cNvGrpSpPr/>
          <p:nvPr/>
        </p:nvGrpSpPr>
        <p:grpSpPr>
          <a:xfrm>
            <a:off x="756170" y="3710495"/>
            <a:ext cx="1869291" cy="2331415"/>
            <a:chOff x="484289" y="1039091"/>
            <a:chExt cx="1843275" cy="2372371"/>
          </a:xfrm>
        </p:grpSpPr>
        <p:grpSp>
          <p:nvGrpSpPr>
            <p:cNvPr id="187" name="Skupina 186">
              <a:extLst>
                <a:ext uri="{FF2B5EF4-FFF2-40B4-BE49-F238E27FC236}">
                  <a16:creationId xmlns:a16="http://schemas.microsoft.com/office/drawing/2014/main" id="{8E30CC78-7478-3234-C582-FFF169B17A8D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94" name="Obdélník 193">
                <a:extLst>
                  <a:ext uri="{FF2B5EF4-FFF2-40B4-BE49-F238E27FC236}">
                    <a16:creationId xmlns:a16="http://schemas.microsoft.com/office/drawing/2014/main" id="{53F7E93E-A1FA-1668-9C0D-6F9AF4197AF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95" name="Rectangle 203">
                <a:extLst>
                  <a:ext uri="{FF2B5EF4-FFF2-40B4-BE49-F238E27FC236}">
                    <a16:creationId xmlns:a16="http://schemas.microsoft.com/office/drawing/2014/main" id="{82D910C7-C54E-DD61-3480-8595FE35E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88" name="Line 204">
              <a:extLst>
                <a:ext uri="{FF2B5EF4-FFF2-40B4-BE49-F238E27FC236}">
                  <a16:creationId xmlns:a16="http://schemas.microsoft.com/office/drawing/2014/main" id="{6DDE1E9A-D47F-3F88-F4B7-2478CF7A3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037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9" name="Line 204">
              <a:extLst>
                <a:ext uri="{FF2B5EF4-FFF2-40B4-BE49-F238E27FC236}">
                  <a16:creationId xmlns:a16="http://schemas.microsoft.com/office/drawing/2014/main" id="{C41EEB0A-798D-E246-A018-8869EEC36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09" y="20969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0" name="Line 204">
              <a:extLst>
                <a:ext uri="{FF2B5EF4-FFF2-40B4-BE49-F238E27FC236}">
                  <a16:creationId xmlns:a16="http://schemas.microsoft.com/office/drawing/2014/main" id="{CAD768AE-0E71-9620-30C3-705D7D15B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106" y="246582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1" name="Rectangle 210">
              <a:extLst>
                <a:ext uri="{FF2B5EF4-FFF2-40B4-BE49-F238E27FC236}">
                  <a16:creationId xmlns:a16="http://schemas.microsoft.com/office/drawing/2014/main" id="{A206C439-B57D-8C4B-3DFE-B6AF16F77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185945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Real-estate investment fund</a:t>
              </a:r>
            </a:p>
          </p:txBody>
        </p:sp>
        <p:sp>
          <p:nvSpPr>
            <p:cNvPr id="192" name="Rectangle 210">
              <a:extLst>
                <a:ext uri="{FF2B5EF4-FFF2-40B4-BE49-F238E27FC236}">
                  <a16:creationId xmlns:a16="http://schemas.microsoft.com/office/drawing/2014/main" id="{D1FB7EC8-4278-EB80-09B6-BAF80C549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1" y="2186314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minority interest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3" name="Rectangle 210">
              <a:extLst>
                <a:ext uri="{FF2B5EF4-FFF2-40B4-BE49-F238E27FC236}">
                  <a16:creationId xmlns:a16="http://schemas.microsoft.com/office/drawing/2014/main" id="{0509F16F-D610-B201-AEC6-78AB66CFC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95" y="2585215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 the existing principal investors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7" name="Line 204">
              <a:extLst>
                <a:ext uri="{FF2B5EF4-FFF2-40B4-BE49-F238E27FC236}">
                  <a16:creationId xmlns:a16="http://schemas.microsoft.com/office/drawing/2014/main" id="{E9FEDC88-9894-5B3A-4377-E7247D0D7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981808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196" name="Obrázek 195">
            <a:extLst>
              <a:ext uri="{FF2B5EF4-FFF2-40B4-BE49-F238E27FC236}">
                <a16:creationId xmlns:a16="http://schemas.microsoft.com/office/drawing/2014/main" id="{9BC85F3E-1886-C04D-6A7C-6CFAE5D4D6C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06" b="32517"/>
          <a:stretch/>
        </p:blipFill>
        <p:spPr>
          <a:xfrm>
            <a:off x="1116409" y="4021682"/>
            <a:ext cx="1094433" cy="381919"/>
          </a:xfrm>
          <a:prstGeom prst="rect">
            <a:avLst/>
          </a:prstGeom>
        </p:spPr>
      </p:pic>
      <p:grpSp>
        <p:nvGrpSpPr>
          <p:cNvPr id="198" name="Skupina 197">
            <a:extLst>
              <a:ext uri="{FF2B5EF4-FFF2-40B4-BE49-F238E27FC236}">
                <a16:creationId xmlns:a16="http://schemas.microsoft.com/office/drawing/2014/main" id="{F3591BCC-654F-97CF-70F9-525BF5143D46}"/>
              </a:ext>
            </a:extLst>
          </p:cNvPr>
          <p:cNvGrpSpPr/>
          <p:nvPr/>
        </p:nvGrpSpPr>
        <p:grpSpPr>
          <a:xfrm>
            <a:off x="3021236" y="3710495"/>
            <a:ext cx="1869291" cy="2331415"/>
            <a:chOff x="484289" y="1039091"/>
            <a:chExt cx="1843275" cy="2372371"/>
          </a:xfrm>
        </p:grpSpPr>
        <p:grpSp>
          <p:nvGrpSpPr>
            <p:cNvPr id="199" name="Skupina 198">
              <a:extLst>
                <a:ext uri="{FF2B5EF4-FFF2-40B4-BE49-F238E27FC236}">
                  <a16:creationId xmlns:a16="http://schemas.microsoft.com/office/drawing/2014/main" id="{F330FFDD-1492-A569-CDB7-1DE7D7DD706D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07" name="Obdélník 206">
                <a:extLst>
                  <a:ext uri="{FF2B5EF4-FFF2-40B4-BE49-F238E27FC236}">
                    <a16:creationId xmlns:a16="http://schemas.microsoft.com/office/drawing/2014/main" id="{0E069BEC-7748-7989-3942-2686CF2040C9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08" name="Rectangle 203">
                <a:extLst>
                  <a:ext uri="{FF2B5EF4-FFF2-40B4-BE49-F238E27FC236}">
                    <a16:creationId xmlns:a16="http://schemas.microsoft.com/office/drawing/2014/main" id="{2AAE7965-A524-2421-B61B-6E3A1678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00" name="Line 204">
              <a:extLst>
                <a:ext uri="{FF2B5EF4-FFF2-40B4-BE49-F238E27FC236}">
                  <a16:creationId xmlns:a16="http://schemas.microsoft.com/office/drawing/2014/main" id="{F9631116-F3C2-2720-A893-495CB395E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037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1" name="Line 204">
              <a:extLst>
                <a:ext uri="{FF2B5EF4-FFF2-40B4-BE49-F238E27FC236}">
                  <a16:creationId xmlns:a16="http://schemas.microsoft.com/office/drawing/2014/main" id="{9D58F38E-CE79-69FC-D39A-C84599DC4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09" y="20969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2" name="Line 204">
              <a:extLst>
                <a:ext uri="{FF2B5EF4-FFF2-40B4-BE49-F238E27FC236}">
                  <a16:creationId xmlns:a16="http://schemas.microsoft.com/office/drawing/2014/main" id="{BD314C75-812B-CC2D-1755-20AAE64BD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106" y="246582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3" name="Rectangle 210">
              <a:extLst>
                <a:ext uri="{FF2B5EF4-FFF2-40B4-BE49-F238E27FC236}">
                  <a16:creationId xmlns:a16="http://schemas.microsoft.com/office/drawing/2014/main" id="{B5CBD60F-65A1-8B04-78C0-4C314A996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1859458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Real-estate/ Offices</a:t>
              </a:r>
            </a:p>
            <a:p>
              <a:pPr algn="ctr" defTabSz="472839" eaLnBrk="0" hangingPunct="0">
                <a:defRPr/>
              </a:pP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4" name="Rectangle 210">
              <a:extLst>
                <a:ext uri="{FF2B5EF4-FFF2-40B4-BE49-F238E27FC236}">
                  <a16:creationId xmlns:a16="http://schemas.microsoft.com/office/drawing/2014/main" id="{8669B0CF-3743-FF90-B382-33602FC25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1" y="2135560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Real-estate company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5" name="Rectangle 210">
              <a:extLst>
                <a:ext uri="{FF2B5EF4-FFF2-40B4-BE49-F238E27FC236}">
                  <a16:creationId xmlns:a16="http://schemas.microsoft.com/office/drawing/2014/main" id="{585D1E95-5438-CEAB-6451-E0AC0E9DE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95" y="2585215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6" name="Line 204">
              <a:extLst>
                <a:ext uri="{FF2B5EF4-FFF2-40B4-BE49-F238E27FC236}">
                  <a16:creationId xmlns:a16="http://schemas.microsoft.com/office/drawing/2014/main" id="{E5646B87-34BC-47BE-C6FB-6212AE5B9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89721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3" name="Rectangle 210">
              <a:extLst>
                <a:ext uri="{FF2B5EF4-FFF2-40B4-BE49-F238E27FC236}">
                  <a16:creationId xmlns:a16="http://schemas.microsoft.com/office/drawing/2014/main" id="{2CE5D56A-D92A-F488-32C3-61BCF8C24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61" y="3043807"/>
              <a:ext cx="1770482" cy="239423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V5 Praha</a:t>
              </a:r>
              <a:endParaRPr lang="en-GB" sz="10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210" name="Obrázek 209">
            <a:extLst>
              <a:ext uri="{FF2B5EF4-FFF2-40B4-BE49-F238E27FC236}">
                <a16:creationId xmlns:a16="http://schemas.microsoft.com/office/drawing/2014/main" id="{8B13C753-D044-F875-5C7E-8665FBBB6F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2270" y="4088681"/>
            <a:ext cx="773967" cy="237719"/>
          </a:xfrm>
          <a:prstGeom prst="rect">
            <a:avLst/>
          </a:prstGeom>
        </p:spPr>
      </p:pic>
      <p:grpSp>
        <p:nvGrpSpPr>
          <p:cNvPr id="214" name="Skupina 213">
            <a:extLst>
              <a:ext uri="{FF2B5EF4-FFF2-40B4-BE49-F238E27FC236}">
                <a16:creationId xmlns:a16="http://schemas.microsoft.com/office/drawing/2014/main" id="{DAFC645B-F3D2-7BCE-1E8A-EB11E8D03E9B}"/>
              </a:ext>
            </a:extLst>
          </p:cNvPr>
          <p:cNvGrpSpPr/>
          <p:nvPr/>
        </p:nvGrpSpPr>
        <p:grpSpPr>
          <a:xfrm>
            <a:off x="5273367" y="3717700"/>
            <a:ext cx="1869291" cy="2331415"/>
            <a:chOff x="484289" y="1039091"/>
            <a:chExt cx="1843275" cy="2372371"/>
          </a:xfrm>
        </p:grpSpPr>
        <p:grpSp>
          <p:nvGrpSpPr>
            <p:cNvPr id="215" name="Skupina 214">
              <a:extLst>
                <a:ext uri="{FF2B5EF4-FFF2-40B4-BE49-F238E27FC236}">
                  <a16:creationId xmlns:a16="http://schemas.microsoft.com/office/drawing/2014/main" id="{1FBD6B6D-774B-9B96-0B51-2179CE5324CE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22" name="Obdélník 221">
                <a:extLst>
                  <a:ext uri="{FF2B5EF4-FFF2-40B4-BE49-F238E27FC236}">
                    <a16:creationId xmlns:a16="http://schemas.microsoft.com/office/drawing/2014/main" id="{AC22A34D-709A-09F0-D12F-1327FE12ED33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23" name="Rectangle 203">
                <a:extLst>
                  <a:ext uri="{FF2B5EF4-FFF2-40B4-BE49-F238E27FC236}">
                    <a16:creationId xmlns:a16="http://schemas.microsoft.com/office/drawing/2014/main" id="{AB6BE636-6676-90CB-D2A8-41DF2E30E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16" name="Line 204">
              <a:extLst>
                <a:ext uri="{FF2B5EF4-FFF2-40B4-BE49-F238E27FC236}">
                  <a16:creationId xmlns:a16="http://schemas.microsoft.com/office/drawing/2014/main" id="{C47E2D09-C411-BC26-D1A3-C7A39E05F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7" name="Line 204">
              <a:extLst>
                <a:ext uri="{FF2B5EF4-FFF2-40B4-BE49-F238E27FC236}">
                  <a16:creationId xmlns:a16="http://schemas.microsoft.com/office/drawing/2014/main" id="{B4A6A420-A930-E84A-9B46-65F35DE92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8" name="Line 204">
              <a:extLst>
                <a:ext uri="{FF2B5EF4-FFF2-40B4-BE49-F238E27FC236}">
                  <a16:creationId xmlns:a16="http://schemas.microsoft.com/office/drawing/2014/main" id="{4F1E6049-B1F2-AC05-2274-5AFA3EC10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2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9" name="Line 204">
              <a:extLst>
                <a:ext uri="{FF2B5EF4-FFF2-40B4-BE49-F238E27FC236}">
                  <a16:creationId xmlns:a16="http://schemas.microsoft.com/office/drawing/2014/main" id="{74FF430C-A79B-4124-9173-7FA4D3194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0" name="Rectangle 210">
              <a:extLst>
                <a:ext uri="{FF2B5EF4-FFF2-40B4-BE49-F238E27FC236}">
                  <a16:creationId xmlns:a16="http://schemas.microsoft.com/office/drawing/2014/main" id="{FEB2EF16-B9A9-00E1-B57B-EE95459D6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220351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221" name="Rectangle 210">
              <a:extLst>
                <a:ext uri="{FF2B5EF4-FFF2-40B4-BE49-F238E27FC236}">
                  <a16:creationId xmlns:a16="http://schemas.microsoft.com/office/drawing/2014/main" id="{3F3EF581-19F3-06F6-70E5-EC815DEB6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754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</p:grpSp>
      <p:pic>
        <p:nvPicPr>
          <p:cNvPr id="224" name="Obrázek 223">
            <a:extLst>
              <a:ext uri="{FF2B5EF4-FFF2-40B4-BE49-F238E27FC236}">
                <a16:creationId xmlns:a16="http://schemas.microsoft.com/office/drawing/2014/main" id="{FD86C43B-2F89-BCC9-3B99-DCB7EAA800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1048" y="4105146"/>
            <a:ext cx="830120" cy="231720"/>
          </a:xfrm>
          <a:prstGeom prst="rect">
            <a:avLst/>
          </a:prstGeom>
        </p:spPr>
      </p:pic>
      <p:sp>
        <p:nvSpPr>
          <p:cNvPr id="225" name="Rectangle 210">
            <a:extLst>
              <a:ext uri="{FF2B5EF4-FFF2-40B4-BE49-F238E27FC236}">
                <a16:creationId xmlns:a16="http://schemas.microsoft.com/office/drawing/2014/main" id="{D822D104-7B7D-ADA6-C95A-7DD619AD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624" y="4407624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Food Production / Cereals, pasta, dried products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27" name="Obrázek 226">
            <a:extLst>
              <a:ext uri="{FF2B5EF4-FFF2-40B4-BE49-F238E27FC236}">
                <a16:creationId xmlns:a16="http://schemas.microsoft.com/office/drawing/2014/main" id="{3B752066-2184-7082-893A-2AED29BADE7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135" y="5646608"/>
            <a:ext cx="433945" cy="189540"/>
          </a:xfrm>
          <a:prstGeom prst="rect">
            <a:avLst/>
          </a:prstGeom>
        </p:spPr>
      </p:pic>
      <p:grpSp>
        <p:nvGrpSpPr>
          <p:cNvPr id="228" name="Skupina 227">
            <a:extLst>
              <a:ext uri="{FF2B5EF4-FFF2-40B4-BE49-F238E27FC236}">
                <a16:creationId xmlns:a16="http://schemas.microsoft.com/office/drawing/2014/main" id="{EB9FEE42-C2AE-115C-2DAC-0652E46E4A64}"/>
              </a:ext>
            </a:extLst>
          </p:cNvPr>
          <p:cNvGrpSpPr/>
          <p:nvPr/>
        </p:nvGrpSpPr>
        <p:grpSpPr>
          <a:xfrm>
            <a:off x="7507728" y="3711635"/>
            <a:ext cx="1869291" cy="2331415"/>
            <a:chOff x="484289" y="1039091"/>
            <a:chExt cx="1843275" cy="2372371"/>
          </a:xfrm>
        </p:grpSpPr>
        <p:grpSp>
          <p:nvGrpSpPr>
            <p:cNvPr id="229" name="Skupina 228">
              <a:extLst>
                <a:ext uri="{FF2B5EF4-FFF2-40B4-BE49-F238E27FC236}">
                  <a16:creationId xmlns:a16="http://schemas.microsoft.com/office/drawing/2014/main" id="{8019E912-EA41-A652-996B-8E5896ADF0A3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36" name="Obdélník 235">
                <a:extLst>
                  <a:ext uri="{FF2B5EF4-FFF2-40B4-BE49-F238E27FC236}">
                    <a16:creationId xmlns:a16="http://schemas.microsoft.com/office/drawing/2014/main" id="{70335DE8-960F-1CB7-489B-4302D1235B09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37" name="Rectangle 203">
                <a:extLst>
                  <a:ext uri="{FF2B5EF4-FFF2-40B4-BE49-F238E27FC236}">
                    <a16:creationId xmlns:a16="http://schemas.microsoft.com/office/drawing/2014/main" id="{6F3BA016-8554-40C9-B45A-CCFC7E5FB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30" name="Line 204">
              <a:extLst>
                <a:ext uri="{FF2B5EF4-FFF2-40B4-BE49-F238E27FC236}">
                  <a16:creationId xmlns:a16="http://schemas.microsoft.com/office/drawing/2014/main" id="{33B72251-A071-126D-27B5-BEFBB054D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1" name="Line 204">
              <a:extLst>
                <a:ext uri="{FF2B5EF4-FFF2-40B4-BE49-F238E27FC236}">
                  <a16:creationId xmlns:a16="http://schemas.microsoft.com/office/drawing/2014/main" id="{B967E69A-EFF9-52EB-F421-56FC21A46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2" name="Line 204">
              <a:extLst>
                <a:ext uri="{FF2B5EF4-FFF2-40B4-BE49-F238E27FC236}">
                  <a16:creationId xmlns:a16="http://schemas.microsoft.com/office/drawing/2014/main" id="{5EF9271B-3A60-8597-B311-1F7442C00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2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3" name="Line 204">
              <a:extLst>
                <a:ext uri="{FF2B5EF4-FFF2-40B4-BE49-F238E27FC236}">
                  <a16:creationId xmlns:a16="http://schemas.microsoft.com/office/drawing/2014/main" id="{F0169D3C-B590-48EF-2C5A-1228499409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4" name="Rectangle 210">
              <a:extLst>
                <a:ext uri="{FF2B5EF4-FFF2-40B4-BE49-F238E27FC236}">
                  <a16:creationId xmlns:a16="http://schemas.microsoft.com/office/drawing/2014/main" id="{CDF7EA9D-C531-E368-D31C-7120CFF5A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13584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Business plan, financial projections and restructuring plan</a:t>
              </a:r>
            </a:p>
          </p:txBody>
        </p:sp>
        <p:sp>
          <p:nvSpPr>
            <p:cNvPr id="235" name="Rectangle 210">
              <a:extLst>
                <a:ext uri="{FF2B5EF4-FFF2-40B4-BE49-F238E27FC236}">
                  <a16:creationId xmlns:a16="http://schemas.microsoft.com/office/drawing/2014/main" id="{F1E4B49E-8B02-DEED-EDA0-460DD1274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754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Principal Financing provided by</a:t>
              </a:r>
            </a:p>
          </p:txBody>
        </p:sp>
      </p:grpSp>
      <p:sp>
        <p:nvSpPr>
          <p:cNvPr id="239" name="Rectangle 210">
            <a:extLst>
              <a:ext uri="{FF2B5EF4-FFF2-40B4-BE49-F238E27FC236}">
                <a16:creationId xmlns:a16="http://schemas.microsoft.com/office/drawing/2014/main" id="{929A7A69-AC5B-CAAF-E394-78DB9D520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985" y="4451437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Car dealer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41" name="Obrázek 240">
            <a:extLst>
              <a:ext uri="{FF2B5EF4-FFF2-40B4-BE49-F238E27FC236}">
                <a16:creationId xmlns:a16="http://schemas.microsoft.com/office/drawing/2014/main" id="{C7B7B6B1-4D62-B5D5-2F08-2A61A75260D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010"/>
          <a:stretch/>
        </p:blipFill>
        <p:spPr>
          <a:xfrm>
            <a:off x="7924278" y="4088681"/>
            <a:ext cx="952392" cy="235643"/>
          </a:xfrm>
          <a:prstGeom prst="rect">
            <a:avLst/>
          </a:prstGeom>
        </p:spPr>
      </p:pic>
      <p:pic>
        <p:nvPicPr>
          <p:cNvPr id="242" name="Obrázek 241">
            <a:extLst>
              <a:ext uri="{FF2B5EF4-FFF2-40B4-BE49-F238E27FC236}">
                <a16:creationId xmlns:a16="http://schemas.microsoft.com/office/drawing/2014/main" id="{61816C1D-393B-E0DC-2B52-CAF51BDD2EC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22669" r="1728"/>
          <a:stretch/>
        </p:blipFill>
        <p:spPr>
          <a:xfrm>
            <a:off x="8021098" y="5614473"/>
            <a:ext cx="895111" cy="246532"/>
          </a:xfrm>
          <a:prstGeom prst="rect">
            <a:avLst/>
          </a:prstGeom>
        </p:spPr>
      </p:pic>
      <p:grpSp>
        <p:nvGrpSpPr>
          <p:cNvPr id="243" name="Skupina 242">
            <a:extLst>
              <a:ext uri="{FF2B5EF4-FFF2-40B4-BE49-F238E27FC236}">
                <a16:creationId xmlns:a16="http://schemas.microsoft.com/office/drawing/2014/main" id="{C37D8D41-69AC-B3B6-05A1-632DE2071608}"/>
              </a:ext>
            </a:extLst>
          </p:cNvPr>
          <p:cNvGrpSpPr/>
          <p:nvPr/>
        </p:nvGrpSpPr>
        <p:grpSpPr>
          <a:xfrm>
            <a:off x="9739920" y="3696312"/>
            <a:ext cx="1869291" cy="2331415"/>
            <a:chOff x="484289" y="1039091"/>
            <a:chExt cx="1843275" cy="2372371"/>
          </a:xfrm>
        </p:grpSpPr>
        <p:grpSp>
          <p:nvGrpSpPr>
            <p:cNvPr id="244" name="Skupina 243">
              <a:extLst>
                <a:ext uri="{FF2B5EF4-FFF2-40B4-BE49-F238E27FC236}">
                  <a16:creationId xmlns:a16="http://schemas.microsoft.com/office/drawing/2014/main" id="{4934F7FA-58F1-682B-22AE-DB8B14A1B500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51" name="Obdélník 250">
                <a:extLst>
                  <a:ext uri="{FF2B5EF4-FFF2-40B4-BE49-F238E27FC236}">
                    <a16:creationId xmlns:a16="http://schemas.microsoft.com/office/drawing/2014/main" id="{610A18B5-819F-226D-255C-EC8E0682BC82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52" name="Rectangle 203">
                <a:extLst>
                  <a:ext uri="{FF2B5EF4-FFF2-40B4-BE49-F238E27FC236}">
                    <a16:creationId xmlns:a16="http://schemas.microsoft.com/office/drawing/2014/main" id="{95205DD1-6DFC-F3BD-EF71-72BF7747E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45" name="Line 204">
              <a:extLst>
                <a:ext uri="{FF2B5EF4-FFF2-40B4-BE49-F238E27FC236}">
                  <a16:creationId xmlns:a16="http://schemas.microsoft.com/office/drawing/2014/main" id="{B31A8D12-CE02-97D5-1ED0-83F9D1C30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6" name="Line 204">
              <a:extLst>
                <a:ext uri="{FF2B5EF4-FFF2-40B4-BE49-F238E27FC236}">
                  <a16:creationId xmlns:a16="http://schemas.microsoft.com/office/drawing/2014/main" id="{5A8F1923-C102-43FE-CAA8-D5AFD6428A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7" name="Line 204">
              <a:extLst>
                <a:ext uri="{FF2B5EF4-FFF2-40B4-BE49-F238E27FC236}">
                  <a16:creationId xmlns:a16="http://schemas.microsoft.com/office/drawing/2014/main" id="{0C826744-6BBB-F36E-47B7-CEEF9A220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2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8" name="Line 204">
              <a:extLst>
                <a:ext uri="{FF2B5EF4-FFF2-40B4-BE49-F238E27FC236}">
                  <a16:creationId xmlns:a16="http://schemas.microsoft.com/office/drawing/2014/main" id="{EB480E9E-48EF-A1D1-7054-C35E7D33F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9" name="Rectangle 210">
              <a:extLst>
                <a:ext uri="{FF2B5EF4-FFF2-40B4-BE49-F238E27FC236}">
                  <a16:creationId xmlns:a16="http://schemas.microsoft.com/office/drawing/2014/main" id="{9E4ABCC6-83AE-017E-45AE-665ED44FE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2" y="220351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250" name="Rectangle 210">
              <a:extLst>
                <a:ext uri="{FF2B5EF4-FFF2-40B4-BE49-F238E27FC236}">
                  <a16:creationId xmlns:a16="http://schemas.microsoft.com/office/drawing/2014/main" id="{8DC05139-7DC9-7E8B-DFB6-E713B82B9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754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</p:grpSp>
      <p:sp>
        <p:nvSpPr>
          <p:cNvPr id="253" name="Rectangle 210">
            <a:extLst>
              <a:ext uri="{FF2B5EF4-FFF2-40B4-BE49-F238E27FC236}">
                <a16:creationId xmlns:a16="http://schemas.microsoft.com/office/drawing/2014/main" id="{E1D3A9CD-CD5A-91F5-21A6-C5983D57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8177" y="4436114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Dried Milk Producer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56" name="Picture 4" descr="design studio Šejdl - Logo">
            <a:extLst>
              <a:ext uri="{FF2B5EF4-FFF2-40B4-BE49-F238E27FC236}">
                <a16:creationId xmlns:a16="http://schemas.microsoft.com/office/drawing/2014/main" id="{71C9F37A-BBDD-80CF-D977-3F25DE184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0"/>
          <a:stretch/>
        </p:blipFill>
        <p:spPr bwMode="auto">
          <a:xfrm>
            <a:off x="10458536" y="4105146"/>
            <a:ext cx="329895" cy="2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2" descr="EUROSERUM s.r.o. | netkatalog.cz">
            <a:extLst>
              <a:ext uri="{FF2B5EF4-FFF2-40B4-BE49-F238E27FC236}">
                <a16:creationId xmlns:a16="http://schemas.microsoft.com/office/drawing/2014/main" id="{46A3DFBF-3394-49DE-FAB1-B141F2181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49" b="19601"/>
          <a:stretch/>
        </p:blipFill>
        <p:spPr bwMode="auto">
          <a:xfrm>
            <a:off x="10313248" y="5537913"/>
            <a:ext cx="587666" cy="32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7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6CBD55-C5E2-2F9E-7DAA-B57D4C379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183E4-BD25-D572-C60D-5B70ABEA5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2084DFD4-BCCB-8767-FCE8-FC2D0CEBC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157" name="Skupina 156">
            <a:extLst>
              <a:ext uri="{FF2B5EF4-FFF2-40B4-BE49-F238E27FC236}">
                <a16:creationId xmlns:a16="http://schemas.microsoft.com/office/drawing/2014/main" id="{56AD69D6-11C4-7D13-D014-B534032340D6}"/>
              </a:ext>
            </a:extLst>
          </p:cNvPr>
          <p:cNvGrpSpPr/>
          <p:nvPr/>
        </p:nvGrpSpPr>
        <p:grpSpPr>
          <a:xfrm>
            <a:off x="7462422" y="1017924"/>
            <a:ext cx="1869291" cy="2331415"/>
            <a:chOff x="484289" y="1039091"/>
            <a:chExt cx="1843275" cy="2372371"/>
          </a:xfrm>
        </p:grpSpPr>
        <p:grpSp>
          <p:nvGrpSpPr>
            <p:cNvPr id="158" name="Skupina 157">
              <a:extLst>
                <a:ext uri="{FF2B5EF4-FFF2-40B4-BE49-F238E27FC236}">
                  <a16:creationId xmlns:a16="http://schemas.microsoft.com/office/drawing/2014/main" id="{8B324941-D2FD-D3B4-69E4-843CCB063615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66" name="Obdélník 165">
                <a:extLst>
                  <a:ext uri="{FF2B5EF4-FFF2-40B4-BE49-F238E27FC236}">
                    <a16:creationId xmlns:a16="http://schemas.microsoft.com/office/drawing/2014/main" id="{EF7F9D10-9DAF-9F09-5227-027EC7456593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67" name="Rectangle 210">
                <a:extLst>
                  <a:ext uri="{FF2B5EF4-FFF2-40B4-BE49-F238E27FC236}">
                    <a16:creationId xmlns:a16="http://schemas.microsoft.com/office/drawing/2014/main" id="{8345ED5C-F5AD-57B0-EAB5-1986B3981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Automotive industry 1st tier supplier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168" name="Rectangle 203">
                <a:extLst>
                  <a:ext uri="{FF2B5EF4-FFF2-40B4-BE49-F238E27FC236}">
                    <a16:creationId xmlns:a16="http://schemas.microsoft.com/office/drawing/2014/main" id="{CA10D350-64FA-4106-8BC2-1813AFC5E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59" name="Line 204">
              <a:extLst>
                <a:ext uri="{FF2B5EF4-FFF2-40B4-BE49-F238E27FC236}">
                  <a16:creationId xmlns:a16="http://schemas.microsoft.com/office/drawing/2014/main" id="{82DE71E6-307C-9FEE-93F2-E159AB23F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0" name="Line 204">
              <a:extLst>
                <a:ext uri="{FF2B5EF4-FFF2-40B4-BE49-F238E27FC236}">
                  <a16:creationId xmlns:a16="http://schemas.microsoft.com/office/drawing/2014/main" id="{DA10F3D0-C4E1-B618-A09E-914FBBDF8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2" name="Line 204">
              <a:extLst>
                <a:ext uri="{FF2B5EF4-FFF2-40B4-BE49-F238E27FC236}">
                  <a16:creationId xmlns:a16="http://schemas.microsoft.com/office/drawing/2014/main" id="{5AD0A814-096D-9CB7-1E5C-E4EA009A6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2110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63" name="Rectangle 210">
              <a:extLst>
                <a:ext uri="{FF2B5EF4-FFF2-40B4-BE49-F238E27FC236}">
                  <a16:creationId xmlns:a16="http://schemas.microsoft.com/office/drawing/2014/main" id="{04C4718A-74A7-E206-95DC-42E4F353E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906" y="2293387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Business plan, financial projections and restructuring plan</a:t>
              </a:r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A558E595-90F3-A784-CB5C-654B41B1E952}"/>
              </a:ext>
            </a:extLst>
          </p:cNvPr>
          <p:cNvGrpSpPr/>
          <p:nvPr/>
        </p:nvGrpSpPr>
        <p:grpSpPr>
          <a:xfrm>
            <a:off x="743608" y="1006875"/>
            <a:ext cx="1869291" cy="2331415"/>
            <a:chOff x="484289" y="1039091"/>
            <a:chExt cx="1843275" cy="2372371"/>
          </a:xfrm>
        </p:grpSpPr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14C1E735-0E73-9FE8-708E-43E66A06A2B2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75" name="Obdélník 74">
                <a:extLst>
                  <a:ext uri="{FF2B5EF4-FFF2-40B4-BE49-F238E27FC236}">
                    <a16:creationId xmlns:a16="http://schemas.microsoft.com/office/drawing/2014/main" id="{E1BCC4DE-6484-7CB1-7F74-AF932039D0A1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76" name="Rectangle 203">
                <a:extLst>
                  <a:ext uri="{FF2B5EF4-FFF2-40B4-BE49-F238E27FC236}">
                    <a16:creationId xmlns:a16="http://schemas.microsoft.com/office/drawing/2014/main" id="{86A1EF38-BF86-CF28-B928-67285626A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69" name="Line 204">
              <a:extLst>
                <a:ext uri="{FF2B5EF4-FFF2-40B4-BE49-F238E27FC236}">
                  <a16:creationId xmlns:a16="http://schemas.microsoft.com/office/drawing/2014/main" id="{127D512D-2214-DDB4-853C-7E4F66ACC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0" name="Line 204">
              <a:extLst>
                <a:ext uri="{FF2B5EF4-FFF2-40B4-BE49-F238E27FC236}">
                  <a16:creationId xmlns:a16="http://schemas.microsoft.com/office/drawing/2014/main" id="{CBE248E9-F7D8-4839-1008-10D66B217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1" name="Line 204">
              <a:extLst>
                <a:ext uri="{FF2B5EF4-FFF2-40B4-BE49-F238E27FC236}">
                  <a16:creationId xmlns:a16="http://schemas.microsoft.com/office/drawing/2014/main" id="{F7F16676-DF82-3687-E07E-CE163B072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2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2" name="Line 204">
              <a:extLst>
                <a:ext uri="{FF2B5EF4-FFF2-40B4-BE49-F238E27FC236}">
                  <a16:creationId xmlns:a16="http://schemas.microsoft.com/office/drawing/2014/main" id="{5153FAA8-6A77-5245-A843-0DDC2D6BB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3" name="Rectangle 210">
              <a:extLst>
                <a:ext uri="{FF2B5EF4-FFF2-40B4-BE49-F238E27FC236}">
                  <a16:creationId xmlns:a16="http://schemas.microsoft.com/office/drawing/2014/main" id="{3AD768B8-AF75-1DEE-991B-5F033DCDA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2" y="2135841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and structured Financing</a:t>
              </a:r>
            </a:p>
          </p:txBody>
        </p:sp>
        <p:sp>
          <p:nvSpPr>
            <p:cNvPr id="74" name="Rectangle 210">
              <a:extLst>
                <a:ext uri="{FF2B5EF4-FFF2-40B4-BE49-F238E27FC236}">
                  <a16:creationId xmlns:a16="http://schemas.microsoft.com/office/drawing/2014/main" id="{E01FDD08-DCAF-A3B1-D75E-15CFBCEE7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754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Real-estate financing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provided by</a:t>
              </a:r>
            </a:p>
          </p:txBody>
        </p:sp>
      </p:grpSp>
      <p:sp>
        <p:nvSpPr>
          <p:cNvPr id="77" name="Rectangle 210">
            <a:extLst>
              <a:ext uri="{FF2B5EF4-FFF2-40B4-BE49-F238E27FC236}">
                <a16:creationId xmlns:a16="http://schemas.microsoft.com/office/drawing/2014/main" id="{544CFED5-D3F7-E19F-C822-49931EE14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65" y="1746677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Commercial property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80" name="Obrázek 79" descr="Výsledek obrázku pro oc plaza liberec logo">
            <a:extLst>
              <a:ext uri="{FF2B5EF4-FFF2-40B4-BE49-F238E27FC236}">
                <a16:creationId xmlns:a16="http://schemas.microsoft.com/office/drawing/2014/main" id="{81C3B1CE-ACFE-703D-DAB6-D2BAD44C912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0767" y="1388139"/>
            <a:ext cx="581714" cy="2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Obrázek 80">
            <a:extLst>
              <a:ext uri="{FF2B5EF4-FFF2-40B4-BE49-F238E27FC236}">
                <a16:creationId xmlns:a16="http://schemas.microsoft.com/office/drawing/2014/main" id="{C17D2166-B0E5-2D7C-6DBC-7696A10813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95"/>
          <a:stretch/>
        </p:blipFill>
        <p:spPr>
          <a:xfrm>
            <a:off x="1412332" y="2840965"/>
            <a:ext cx="487502" cy="369433"/>
          </a:xfrm>
          <a:prstGeom prst="rect">
            <a:avLst/>
          </a:prstGeom>
        </p:spPr>
      </p:pic>
      <p:grpSp>
        <p:nvGrpSpPr>
          <p:cNvPr id="82" name="Skupina 81">
            <a:extLst>
              <a:ext uri="{FF2B5EF4-FFF2-40B4-BE49-F238E27FC236}">
                <a16:creationId xmlns:a16="http://schemas.microsoft.com/office/drawing/2014/main" id="{7A269536-4F11-8B2C-2AD7-F8313979C887}"/>
              </a:ext>
            </a:extLst>
          </p:cNvPr>
          <p:cNvGrpSpPr/>
          <p:nvPr/>
        </p:nvGrpSpPr>
        <p:grpSpPr>
          <a:xfrm>
            <a:off x="2995180" y="1015188"/>
            <a:ext cx="1869291" cy="2331415"/>
            <a:chOff x="484289" y="1039091"/>
            <a:chExt cx="1843275" cy="2372371"/>
          </a:xfrm>
        </p:grpSpPr>
        <p:grpSp>
          <p:nvGrpSpPr>
            <p:cNvPr id="83" name="Skupina 82">
              <a:extLst>
                <a:ext uri="{FF2B5EF4-FFF2-40B4-BE49-F238E27FC236}">
                  <a16:creationId xmlns:a16="http://schemas.microsoft.com/office/drawing/2014/main" id="{BA69EFB1-61BA-7C50-2FF8-E1131D27A03A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90" name="Obdélník 89">
                <a:extLst>
                  <a:ext uri="{FF2B5EF4-FFF2-40B4-BE49-F238E27FC236}">
                    <a16:creationId xmlns:a16="http://schemas.microsoft.com/office/drawing/2014/main" id="{890D486B-DAE7-4C4A-D267-3FC2E10E35D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91" name="Rectangle 203">
                <a:extLst>
                  <a:ext uri="{FF2B5EF4-FFF2-40B4-BE49-F238E27FC236}">
                    <a16:creationId xmlns:a16="http://schemas.microsoft.com/office/drawing/2014/main" id="{93F1B4C4-7B46-D41D-ABBA-F06CBA0F7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4" name="Line 204">
              <a:extLst>
                <a:ext uri="{FF2B5EF4-FFF2-40B4-BE49-F238E27FC236}">
                  <a16:creationId xmlns:a16="http://schemas.microsoft.com/office/drawing/2014/main" id="{1C12BB41-0C78-A221-0046-F820617CA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5" name="Line 204">
              <a:extLst>
                <a:ext uri="{FF2B5EF4-FFF2-40B4-BE49-F238E27FC236}">
                  <a16:creationId xmlns:a16="http://schemas.microsoft.com/office/drawing/2014/main" id="{CA675EA9-49DD-E4F8-CF98-2DB716A20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6" name="Line 204">
              <a:extLst>
                <a:ext uri="{FF2B5EF4-FFF2-40B4-BE49-F238E27FC236}">
                  <a16:creationId xmlns:a16="http://schemas.microsoft.com/office/drawing/2014/main" id="{A2967D5C-9A21-7790-ABB7-030F2A37B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2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7" name="Line 204">
              <a:extLst>
                <a:ext uri="{FF2B5EF4-FFF2-40B4-BE49-F238E27FC236}">
                  <a16:creationId xmlns:a16="http://schemas.microsoft.com/office/drawing/2014/main" id="{97B5DDB2-1B1F-7302-C73B-4D3486BCD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8" name="Rectangle 210">
              <a:extLst>
                <a:ext uri="{FF2B5EF4-FFF2-40B4-BE49-F238E27FC236}">
                  <a16:creationId xmlns:a16="http://schemas.microsoft.com/office/drawing/2014/main" id="{6E55A602-A130-F256-A0AF-CB36F763E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20351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89" name="Rectangle 210">
              <a:extLst>
                <a:ext uri="{FF2B5EF4-FFF2-40B4-BE49-F238E27FC236}">
                  <a16:creationId xmlns:a16="http://schemas.microsoft.com/office/drawing/2014/main" id="{4BE95E8E-DEFF-23AB-7E07-34787BF23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754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</p:grpSp>
      <p:pic>
        <p:nvPicPr>
          <p:cNvPr id="92" name="Obrázek 91">
            <a:extLst>
              <a:ext uri="{FF2B5EF4-FFF2-40B4-BE49-F238E27FC236}">
                <a16:creationId xmlns:a16="http://schemas.microsoft.com/office/drawing/2014/main" id="{772D7739-12C3-0C7C-CC27-9084BFBDC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861" y="1402634"/>
            <a:ext cx="830120" cy="231720"/>
          </a:xfrm>
          <a:prstGeom prst="rect">
            <a:avLst/>
          </a:prstGeom>
        </p:spPr>
      </p:pic>
      <p:sp>
        <p:nvSpPr>
          <p:cNvPr id="93" name="Rectangle 210">
            <a:extLst>
              <a:ext uri="{FF2B5EF4-FFF2-40B4-BE49-F238E27FC236}">
                <a16:creationId xmlns:a16="http://schemas.microsoft.com/office/drawing/2014/main" id="{D0718794-DCCC-2442-F8E3-09907315C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437" y="1705112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Food Production / Cereals, pasta, dried products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95" name="Obrázek 94">
            <a:extLst>
              <a:ext uri="{FF2B5EF4-FFF2-40B4-BE49-F238E27FC236}">
                <a16:creationId xmlns:a16="http://schemas.microsoft.com/office/drawing/2014/main" id="{030949D4-58BB-DAC8-2E2F-2C8E666735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60" y="2886486"/>
            <a:ext cx="622355" cy="293870"/>
          </a:xfrm>
          <a:prstGeom prst="rect">
            <a:avLst/>
          </a:prstGeom>
        </p:spPr>
      </p:pic>
      <p:grpSp>
        <p:nvGrpSpPr>
          <p:cNvPr id="96" name="Skupina 95">
            <a:extLst>
              <a:ext uri="{FF2B5EF4-FFF2-40B4-BE49-F238E27FC236}">
                <a16:creationId xmlns:a16="http://schemas.microsoft.com/office/drawing/2014/main" id="{873903DD-965D-1EBD-AB63-2569A20B57AD}"/>
              </a:ext>
            </a:extLst>
          </p:cNvPr>
          <p:cNvGrpSpPr/>
          <p:nvPr/>
        </p:nvGrpSpPr>
        <p:grpSpPr>
          <a:xfrm>
            <a:off x="5206188" y="1005212"/>
            <a:ext cx="1869291" cy="2331415"/>
            <a:chOff x="484289" y="1039091"/>
            <a:chExt cx="1843275" cy="2372371"/>
          </a:xfrm>
        </p:grpSpPr>
        <p:grpSp>
          <p:nvGrpSpPr>
            <p:cNvPr id="97" name="Skupina 96">
              <a:extLst>
                <a:ext uri="{FF2B5EF4-FFF2-40B4-BE49-F238E27FC236}">
                  <a16:creationId xmlns:a16="http://schemas.microsoft.com/office/drawing/2014/main" id="{26A8BEE3-DC3B-4076-E952-CA4FF786846D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BC52DDA5-5E73-9BCE-CAAF-E8BCEC54C7AC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06" name="Rectangle 203">
                <a:extLst>
                  <a:ext uri="{FF2B5EF4-FFF2-40B4-BE49-F238E27FC236}">
                    <a16:creationId xmlns:a16="http://schemas.microsoft.com/office/drawing/2014/main" id="{7468EEB5-922E-D4C2-E08D-D7B73846A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en-GB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202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0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98" name="Line 204">
              <a:extLst>
                <a:ext uri="{FF2B5EF4-FFF2-40B4-BE49-F238E27FC236}">
                  <a16:creationId xmlns:a16="http://schemas.microsoft.com/office/drawing/2014/main" id="{4858F48C-1754-459B-DAE8-B687ACBD7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18832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9" name="Line 204">
              <a:extLst>
                <a:ext uri="{FF2B5EF4-FFF2-40B4-BE49-F238E27FC236}">
                  <a16:creationId xmlns:a16="http://schemas.microsoft.com/office/drawing/2014/main" id="{777D283A-0735-769D-0A37-BF1B49DA4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147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0" name="Line 204">
              <a:extLst>
                <a:ext uri="{FF2B5EF4-FFF2-40B4-BE49-F238E27FC236}">
                  <a16:creationId xmlns:a16="http://schemas.microsoft.com/office/drawing/2014/main" id="{90C5E7C9-36F5-711F-8EA0-E2659BC56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0418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1" name="Rectangle 210">
              <a:extLst>
                <a:ext uri="{FF2B5EF4-FFF2-40B4-BE49-F238E27FC236}">
                  <a16:creationId xmlns:a16="http://schemas.microsoft.com/office/drawing/2014/main" id="{B17A466B-81CC-2C50-D102-0874D6E7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875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Initial working capital Financing</a:t>
              </a:r>
            </a:p>
          </p:txBody>
        </p:sp>
        <p:sp>
          <p:nvSpPr>
            <p:cNvPr id="102" name="Rectangle 210">
              <a:extLst>
                <a:ext uri="{FF2B5EF4-FFF2-40B4-BE49-F238E27FC236}">
                  <a16:creationId xmlns:a16="http://schemas.microsoft.com/office/drawing/2014/main" id="{DBBF02C4-9CCE-A05E-FE7D-1EB3EB159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66960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provided by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3" name="Rectangle 210">
              <a:extLst>
                <a:ext uri="{FF2B5EF4-FFF2-40B4-BE49-F238E27FC236}">
                  <a16:creationId xmlns:a16="http://schemas.microsoft.com/office/drawing/2014/main" id="{63A4A580-B336-4023-2C03-C0FCF6B00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13" y="1804752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Telco and IT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4" name="Line 204">
              <a:extLst>
                <a:ext uri="{FF2B5EF4-FFF2-40B4-BE49-F238E27FC236}">
                  <a16:creationId xmlns:a16="http://schemas.microsoft.com/office/drawing/2014/main" id="{22B0B16F-C2BD-4C5F-CDB5-1537D9FDC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988" y="204624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107" name="Obrázek 106">
            <a:extLst>
              <a:ext uri="{FF2B5EF4-FFF2-40B4-BE49-F238E27FC236}">
                <a16:creationId xmlns:a16="http://schemas.microsoft.com/office/drawing/2014/main" id="{A2F2A3A6-EBA7-4273-33C8-D439F0B0DE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756" y="1425434"/>
            <a:ext cx="794423" cy="280017"/>
          </a:xfrm>
          <a:prstGeom prst="rect">
            <a:avLst/>
          </a:prstGeom>
        </p:spPr>
      </p:pic>
      <p:pic>
        <p:nvPicPr>
          <p:cNvPr id="108" name="Picture 2">
            <a:extLst>
              <a:ext uri="{FF2B5EF4-FFF2-40B4-BE49-F238E27FC236}">
                <a16:creationId xmlns:a16="http://schemas.microsoft.com/office/drawing/2014/main" id="{7EDCF6D8-DA85-FDA2-BC57-8F4D39E0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64" y="2907293"/>
            <a:ext cx="834124" cy="2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Obrázek 108">
            <a:extLst>
              <a:ext uri="{FF2B5EF4-FFF2-40B4-BE49-F238E27FC236}">
                <a16:creationId xmlns:a16="http://schemas.microsoft.com/office/drawing/2014/main" id="{1D314520-27B2-114C-E670-DB7FCE9759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787" y="1463280"/>
            <a:ext cx="1004556" cy="188154"/>
          </a:xfrm>
          <a:prstGeom prst="rect">
            <a:avLst/>
          </a:prstGeom>
        </p:spPr>
      </p:pic>
      <p:grpSp>
        <p:nvGrpSpPr>
          <p:cNvPr id="110" name="Skupina 109">
            <a:extLst>
              <a:ext uri="{FF2B5EF4-FFF2-40B4-BE49-F238E27FC236}">
                <a16:creationId xmlns:a16="http://schemas.microsoft.com/office/drawing/2014/main" id="{5877BD4A-DF37-E8A7-0A0C-2744BF257172}"/>
              </a:ext>
            </a:extLst>
          </p:cNvPr>
          <p:cNvGrpSpPr/>
          <p:nvPr/>
        </p:nvGrpSpPr>
        <p:grpSpPr>
          <a:xfrm>
            <a:off x="9722302" y="1023511"/>
            <a:ext cx="1869291" cy="2331415"/>
            <a:chOff x="484289" y="1039091"/>
            <a:chExt cx="1843275" cy="2372371"/>
          </a:xfrm>
        </p:grpSpPr>
        <p:grpSp>
          <p:nvGrpSpPr>
            <p:cNvPr id="111" name="Skupina 110">
              <a:extLst>
                <a:ext uri="{FF2B5EF4-FFF2-40B4-BE49-F238E27FC236}">
                  <a16:creationId xmlns:a16="http://schemas.microsoft.com/office/drawing/2014/main" id="{64525A70-B8E7-A42F-F945-4E911A39FE10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16" name="Obdélník 115">
                <a:extLst>
                  <a:ext uri="{FF2B5EF4-FFF2-40B4-BE49-F238E27FC236}">
                    <a16:creationId xmlns:a16="http://schemas.microsoft.com/office/drawing/2014/main" id="{FA61225B-21E7-0F50-75D2-A1534B1CF5C2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17" name="Rectangle 210">
                <a:extLst>
                  <a:ext uri="{FF2B5EF4-FFF2-40B4-BE49-F238E27FC236}">
                    <a16:creationId xmlns:a16="http://schemas.microsoft.com/office/drawing/2014/main" id="{8CED1F88-37D3-0709-76DE-96EB819AA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SPA / Medical services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118" name="Rectangle 203">
                <a:extLst>
                  <a:ext uri="{FF2B5EF4-FFF2-40B4-BE49-F238E27FC236}">
                    <a16:creationId xmlns:a16="http://schemas.microsoft.com/office/drawing/2014/main" id="{80C05277-8905-6B52-F85E-F7374C8E2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2019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12" name="Line 204">
              <a:extLst>
                <a:ext uri="{FF2B5EF4-FFF2-40B4-BE49-F238E27FC236}">
                  <a16:creationId xmlns:a16="http://schemas.microsoft.com/office/drawing/2014/main" id="{9F2C1801-38E1-A721-B90F-F5248B353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3" name="Line 204">
              <a:extLst>
                <a:ext uri="{FF2B5EF4-FFF2-40B4-BE49-F238E27FC236}">
                  <a16:creationId xmlns:a16="http://schemas.microsoft.com/office/drawing/2014/main" id="{B55875A3-5E0C-7111-000C-6D5BEC5AD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4" name="Line 204">
              <a:extLst>
                <a:ext uri="{FF2B5EF4-FFF2-40B4-BE49-F238E27FC236}">
                  <a16:creationId xmlns:a16="http://schemas.microsoft.com/office/drawing/2014/main" id="{7E841E8D-E1B4-EF58-F28F-6D5F6D536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2110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5" name="Rectangle 210">
              <a:extLst>
                <a:ext uri="{FF2B5EF4-FFF2-40B4-BE49-F238E27FC236}">
                  <a16:creationId xmlns:a16="http://schemas.microsoft.com/office/drawing/2014/main" id="{55AF8F72-300C-B285-6B41-EA2AB4EEC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31391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Strategic analysis of Business development scenarios</a:t>
              </a:r>
            </a:p>
          </p:txBody>
        </p:sp>
      </p:grpSp>
      <p:pic>
        <p:nvPicPr>
          <p:cNvPr id="120" name="Obrázek 119">
            <a:extLst>
              <a:ext uri="{FF2B5EF4-FFF2-40B4-BE49-F238E27FC236}">
                <a16:creationId xmlns:a16="http://schemas.microsoft.com/office/drawing/2014/main" id="{88937A85-6200-0E48-F9BA-F4548D125A5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96" t="-2075" r="27368" b="2075"/>
          <a:stretch/>
        </p:blipFill>
        <p:spPr>
          <a:xfrm>
            <a:off x="10414877" y="1363711"/>
            <a:ext cx="452080" cy="393944"/>
          </a:xfrm>
          <a:prstGeom prst="rect">
            <a:avLst/>
          </a:prstGeom>
        </p:spPr>
      </p:pic>
      <p:grpSp>
        <p:nvGrpSpPr>
          <p:cNvPr id="121" name="Skupina 120">
            <a:extLst>
              <a:ext uri="{FF2B5EF4-FFF2-40B4-BE49-F238E27FC236}">
                <a16:creationId xmlns:a16="http://schemas.microsoft.com/office/drawing/2014/main" id="{46C393E7-AD97-9B4F-0F67-40A805BD6D61}"/>
              </a:ext>
            </a:extLst>
          </p:cNvPr>
          <p:cNvGrpSpPr/>
          <p:nvPr/>
        </p:nvGrpSpPr>
        <p:grpSpPr>
          <a:xfrm>
            <a:off x="744402" y="3712072"/>
            <a:ext cx="1869291" cy="2331415"/>
            <a:chOff x="484289" y="1039091"/>
            <a:chExt cx="1843275" cy="2372371"/>
          </a:xfrm>
        </p:grpSpPr>
        <p:grpSp>
          <p:nvGrpSpPr>
            <p:cNvPr id="122" name="Skupina 121">
              <a:extLst>
                <a:ext uri="{FF2B5EF4-FFF2-40B4-BE49-F238E27FC236}">
                  <a16:creationId xmlns:a16="http://schemas.microsoft.com/office/drawing/2014/main" id="{B1723368-B94C-7D68-E104-C0ED2B410402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53" name="Obdélník 152">
                <a:extLst>
                  <a:ext uri="{FF2B5EF4-FFF2-40B4-BE49-F238E27FC236}">
                    <a16:creationId xmlns:a16="http://schemas.microsoft.com/office/drawing/2014/main" id="{0759700D-3B8E-C8A3-0256-5B1AD2EC5621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81" name="Rectangle 210">
                <a:extLst>
                  <a:ext uri="{FF2B5EF4-FFF2-40B4-BE49-F238E27FC236}">
                    <a16:creationId xmlns:a16="http://schemas.microsoft.com/office/drawing/2014/main" id="{C94A70D3-F926-BCA0-D5C1-20D7C05A7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SPA / Medical services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182" name="Rectangle 203">
                <a:extLst>
                  <a:ext uri="{FF2B5EF4-FFF2-40B4-BE49-F238E27FC236}">
                    <a16:creationId xmlns:a16="http://schemas.microsoft.com/office/drawing/2014/main" id="{E749C420-B945-73A2-622F-637A98A37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2019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23" name="Line 204">
              <a:extLst>
                <a:ext uri="{FF2B5EF4-FFF2-40B4-BE49-F238E27FC236}">
                  <a16:creationId xmlns:a16="http://schemas.microsoft.com/office/drawing/2014/main" id="{28FB61E6-7005-590D-A10F-6C8C57366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0" name="Line 204">
              <a:extLst>
                <a:ext uri="{FF2B5EF4-FFF2-40B4-BE49-F238E27FC236}">
                  <a16:creationId xmlns:a16="http://schemas.microsoft.com/office/drawing/2014/main" id="{E388879C-2C04-9514-71C4-AFDA82192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31" name="Line 204">
              <a:extLst>
                <a:ext uri="{FF2B5EF4-FFF2-40B4-BE49-F238E27FC236}">
                  <a16:creationId xmlns:a16="http://schemas.microsoft.com/office/drawing/2014/main" id="{F26BD8C2-9BD7-0839-EEBA-7CAA2F9A8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21104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43" name="Rectangle 210">
              <a:extLst>
                <a:ext uri="{FF2B5EF4-FFF2-40B4-BE49-F238E27FC236}">
                  <a16:creationId xmlns:a16="http://schemas.microsoft.com/office/drawing/2014/main" id="{F25CAF51-B5F1-F7D2-C9EB-12B4F17B1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300232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Strategic analysis of Business development scenarios</a:t>
              </a:r>
            </a:p>
          </p:txBody>
        </p:sp>
      </p:grpSp>
      <p:pic>
        <p:nvPicPr>
          <p:cNvPr id="184" name="Obrázek 183">
            <a:extLst>
              <a:ext uri="{FF2B5EF4-FFF2-40B4-BE49-F238E27FC236}">
                <a16:creationId xmlns:a16="http://schemas.microsoft.com/office/drawing/2014/main" id="{D451C79E-C6A2-A5B8-2E23-09EE2BEBA1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947" y="4122284"/>
            <a:ext cx="746272" cy="232009"/>
          </a:xfrm>
          <a:prstGeom prst="rect">
            <a:avLst/>
          </a:prstGeom>
        </p:spPr>
      </p:pic>
      <p:grpSp>
        <p:nvGrpSpPr>
          <p:cNvPr id="185" name="Skupina 184">
            <a:extLst>
              <a:ext uri="{FF2B5EF4-FFF2-40B4-BE49-F238E27FC236}">
                <a16:creationId xmlns:a16="http://schemas.microsoft.com/office/drawing/2014/main" id="{20720B46-8268-5D8B-602E-547092A6298C}"/>
              </a:ext>
            </a:extLst>
          </p:cNvPr>
          <p:cNvGrpSpPr/>
          <p:nvPr/>
        </p:nvGrpSpPr>
        <p:grpSpPr>
          <a:xfrm>
            <a:off x="3004992" y="3710897"/>
            <a:ext cx="1869291" cy="2331415"/>
            <a:chOff x="484289" y="1039091"/>
            <a:chExt cx="1843275" cy="2372371"/>
          </a:xfrm>
        </p:grpSpPr>
        <p:grpSp>
          <p:nvGrpSpPr>
            <p:cNvPr id="186" name="Skupina 185">
              <a:extLst>
                <a:ext uri="{FF2B5EF4-FFF2-40B4-BE49-F238E27FC236}">
                  <a16:creationId xmlns:a16="http://schemas.microsoft.com/office/drawing/2014/main" id="{D6291DEA-1467-9922-BAB4-222119FA0F1C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193" name="Obdélník 192">
                <a:extLst>
                  <a:ext uri="{FF2B5EF4-FFF2-40B4-BE49-F238E27FC236}">
                    <a16:creationId xmlns:a16="http://schemas.microsoft.com/office/drawing/2014/main" id="{994BF3E3-A368-46C0-A430-129D84936EC3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94" name="Rectangle 203">
                <a:extLst>
                  <a:ext uri="{FF2B5EF4-FFF2-40B4-BE49-F238E27FC236}">
                    <a16:creationId xmlns:a16="http://schemas.microsoft.com/office/drawing/2014/main" id="{59E9846F-9741-C48D-FB42-8446D6039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2019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87" name="Line 204">
              <a:extLst>
                <a:ext uri="{FF2B5EF4-FFF2-40B4-BE49-F238E27FC236}">
                  <a16:creationId xmlns:a16="http://schemas.microsoft.com/office/drawing/2014/main" id="{E8D00F56-225C-D6D4-EC62-B46DDEE02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8" name="Line 204">
              <a:extLst>
                <a:ext uri="{FF2B5EF4-FFF2-40B4-BE49-F238E27FC236}">
                  <a16:creationId xmlns:a16="http://schemas.microsoft.com/office/drawing/2014/main" id="{2183917D-F90C-DEA6-9A40-97553C52C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155356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9" name="Line 204">
              <a:extLst>
                <a:ext uri="{FF2B5EF4-FFF2-40B4-BE49-F238E27FC236}">
                  <a16:creationId xmlns:a16="http://schemas.microsoft.com/office/drawing/2014/main" id="{A7B76530-6874-7996-C232-BBA9B88CC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2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0" name="Line 204">
              <a:extLst>
                <a:ext uri="{FF2B5EF4-FFF2-40B4-BE49-F238E27FC236}">
                  <a16:creationId xmlns:a16="http://schemas.microsoft.com/office/drawing/2014/main" id="{99365DDD-1F58-4416-7194-31641F724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1" name="Rectangle 210">
              <a:extLst>
                <a:ext uri="{FF2B5EF4-FFF2-40B4-BE49-F238E27FC236}">
                  <a16:creationId xmlns:a16="http://schemas.microsoft.com/office/drawing/2014/main" id="{9AF08755-414C-827E-2DB7-AE82AC6AF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23734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company</a:t>
              </a:r>
            </a:p>
          </p:txBody>
        </p:sp>
        <p:sp>
          <p:nvSpPr>
            <p:cNvPr id="192" name="Rectangle 210">
              <a:extLst>
                <a:ext uri="{FF2B5EF4-FFF2-40B4-BE49-F238E27FC236}">
                  <a16:creationId xmlns:a16="http://schemas.microsoft.com/office/drawing/2014/main" id="{FC57AE70-3611-016F-5B27-721BDD34E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5754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</a:t>
              </a:r>
            </a:p>
          </p:txBody>
        </p:sp>
      </p:grpSp>
      <p:pic>
        <p:nvPicPr>
          <p:cNvPr id="198" name="Picture 2" descr="VÃ½sledek obrÃ¡zku pro ÄeskÃ© houby logo">
            <a:extLst>
              <a:ext uri="{FF2B5EF4-FFF2-40B4-BE49-F238E27FC236}">
                <a16:creationId xmlns:a16="http://schemas.microsoft.com/office/drawing/2014/main" id="{72E451EC-3D26-E7EB-0FF0-336C74DA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028" y="4086768"/>
            <a:ext cx="296583" cy="3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Rectangle 210">
            <a:extLst>
              <a:ext uri="{FF2B5EF4-FFF2-40B4-BE49-F238E27FC236}">
                <a16:creationId xmlns:a16="http://schemas.microsoft.com/office/drawing/2014/main" id="{EF9E7FBF-243C-6225-5217-208C0A49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249" y="4492264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Food Production / Fresh mushrooms producer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00" name="Obrázek 199">
            <a:extLst>
              <a:ext uri="{FF2B5EF4-FFF2-40B4-BE49-F238E27FC236}">
                <a16:creationId xmlns:a16="http://schemas.microsoft.com/office/drawing/2014/main" id="{AE6A986F-19BE-2CB6-49B6-8A5BA07590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132" y="5578297"/>
            <a:ext cx="1032359" cy="288173"/>
          </a:xfrm>
          <a:prstGeom prst="rect">
            <a:avLst/>
          </a:prstGeom>
        </p:spPr>
      </p:pic>
      <p:grpSp>
        <p:nvGrpSpPr>
          <p:cNvPr id="201" name="Skupina 200">
            <a:extLst>
              <a:ext uri="{FF2B5EF4-FFF2-40B4-BE49-F238E27FC236}">
                <a16:creationId xmlns:a16="http://schemas.microsoft.com/office/drawing/2014/main" id="{5CD7F6C4-39A2-57E9-4C87-04617414BEC9}"/>
              </a:ext>
            </a:extLst>
          </p:cNvPr>
          <p:cNvGrpSpPr/>
          <p:nvPr/>
        </p:nvGrpSpPr>
        <p:grpSpPr>
          <a:xfrm>
            <a:off x="5223832" y="3727836"/>
            <a:ext cx="1869291" cy="2331415"/>
            <a:chOff x="484289" y="1039091"/>
            <a:chExt cx="1843275" cy="2372371"/>
          </a:xfrm>
        </p:grpSpPr>
        <p:grpSp>
          <p:nvGrpSpPr>
            <p:cNvPr id="202" name="Skupina 201">
              <a:extLst>
                <a:ext uri="{FF2B5EF4-FFF2-40B4-BE49-F238E27FC236}">
                  <a16:creationId xmlns:a16="http://schemas.microsoft.com/office/drawing/2014/main" id="{BA088314-2E6B-950F-6881-07F3072AA7BC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09" name="Obdélník 208">
                <a:extLst>
                  <a:ext uri="{FF2B5EF4-FFF2-40B4-BE49-F238E27FC236}">
                    <a16:creationId xmlns:a16="http://schemas.microsoft.com/office/drawing/2014/main" id="{E5343660-138D-400B-37E3-BD3AF199D00A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10" name="Rectangle 203">
                <a:extLst>
                  <a:ext uri="{FF2B5EF4-FFF2-40B4-BE49-F238E27FC236}">
                    <a16:creationId xmlns:a16="http://schemas.microsoft.com/office/drawing/2014/main" id="{4FFE967B-6D9E-F073-541E-DDF1EC1B3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2019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03" name="Line 204">
              <a:extLst>
                <a:ext uri="{FF2B5EF4-FFF2-40B4-BE49-F238E27FC236}">
                  <a16:creationId xmlns:a16="http://schemas.microsoft.com/office/drawing/2014/main" id="{439984CA-048F-8817-99F0-334354719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4" name="Line 204">
              <a:extLst>
                <a:ext uri="{FF2B5EF4-FFF2-40B4-BE49-F238E27FC236}">
                  <a16:creationId xmlns:a16="http://schemas.microsoft.com/office/drawing/2014/main" id="{E5BFE8EE-CAC4-FA77-640D-E52CB84E7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155356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5" name="Line 204">
              <a:extLst>
                <a:ext uri="{FF2B5EF4-FFF2-40B4-BE49-F238E27FC236}">
                  <a16:creationId xmlns:a16="http://schemas.microsoft.com/office/drawing/2014/main" id="{9496F64E-E4A9-2347-733A-8F3FFE7AC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2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6" name="Line 204">
              <a:extLst>
                <a:ext uri="{FF2B5EF4-FFF2-40B4-BE49-F238E27FC236}">
                  <a16:creationId xmlns:a16="http://schemas.microsoft.com/office/drawing/2014/main" id="{C7B185D2-3637-2C95-7B14-8C9BC9E32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7" name="Rectangle 210">
              <a:extLst>
                <a:ext uri="{FF2B5EF4-FFF2-40B4-BE49-F238E27FC236}">
                  <a16:creationId xmlns:a16="http://schemas.microsoft.com/office/drawing/2014/main" id="{939795A4-2A78-393D-FAD0-2E411C321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0" y="2195054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Trenchless technologies for repairs of water mains and sewer lines.</a:t>
              </a:r>
            </a:p>
          </p:txBody>
        </p:sp>
        <p:sp>
          <p:nvSpPr>
            <p:cNvPr id="208" name="Rectangle 210">
              <a:extLst>
                <a:ext uri="{FF2B5EF4-FFF2-40B4-BE49-F238E27FC236}">
                  <a16:creationId xmlns:a16="http://schemas.microsoft.com/office/drawing/2014/main" id="{D93F0299-8545-0F78-77D9-894212256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5754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</a:t>
              </a:r>
            </a:p>
          </p:txBody>
        </p:sp>
      </p:grpSp>
      <p:sp>
        <p:nvSpPr>
          <p:cNvPr id="212" name="Rectangle 210">
            <a:extLst>
              <a:ext uri="{FF2B5EF4-FFF2-40B4-BE49-F238E27FC236}">
                <a16:creationId xmlns:a16="http://schemas.microsoft.com/office/drawing/2014/main" id="{9D8560E5-F6CE-EF0C-16F7-425AA015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9" y="4575707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Constructions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14" name="Picture 2" descr="https://bmh.cz/wp-content/themes/vantage/images/logo.png">
            <a:extLst>
              <a:ext uri="{FF2B5EF4-FFF2-40B4-BE49-F238E27FC236}">
                <a16:creationId xmlns:a16="http://schemas.microsoft.com/office/drawing/2014/main" id="{E35358AE-AC9A-4EEF-2E87-D352F92C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173" y="4103150"/>
            <a:ext cx="430505" cy="38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Grafický objekt 215">
            <a:extLst>
              <a:ext uri="{FF2B5EF4-FFF2-40B4-BE49-F238E27FC236}">
                <a16:creationId xmlns:a16="http://schemas.microsoft.com/office/drawing/2014/main" id="{AEE15861-A9DB-F495-736D-42F6819685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1896" y="5638681"/>
            <a:ext cx="806645" cy="235634"/>
          </a:xfrm>
          <a:prstGeom prst="rect">
            <a:avLst/>
          </a:prstGeom>
        </p:spPr>
      </p:pic>
      <p:grpSp>
        <p:nvGrpSpPr>
          <p:cNvPr id="217" name="Skupina 216">
            <a:extLst>
              <a:ext uri="{FF2B5EF4-FFF2-40B4-BE49-F238E27FC236}">
                <a16:creationId xmlns:a16="http://schemas.microsoft.com/office/drawing/2014/main" id="{64334542-3DC7-E6D2-A149-3CC6F93F3BC3}"/>
              </a:ext>
            </a:extLst>
          </p:cNvPr>
          <p:cNvGrpSpPr/>
          <p:nvPr/>
        </p:nvGrpSpPr>
        <p:grpSpPr>
          <a:xfrm>
            <a:off x="7490929" y="3712072"/>
            <a:ext cx="1869291" cy="2331415"/>
            <a:chOff x="484289" y="1039091"/>
            <a:chExt cx="1843275" cy="2372371"/>
          </a:xfrm>
        </p:grpSpPr>
        <p:grpSp>
          <p:nvGrpSpPr>
            <p:cNvPr id="218" name="Skupina 217">
              <a:extLst>
                <a:ext uri="{FF2B5EF4-FFF2-40B4-BE49-F238E27FC236}">
                  <a16:creationId xmlns:a16="http://schemas.microsoft.com/office/drawing/2014/main" id="{B5246A80-1CAE-97A2-5652-C4828E71AE56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25" name="Obdélník 224">
                <a:extLst>
                  <a:ext uri="{FF2B5EF4-FFF2-40B4-BE49-F238E27FC236}">
                    <a16:creationId xmlns:a16="http://schemas.microsoft.com/office/drawing/2014/main" id="{91A756D7-08F6-58E0-7841-F841E8232E89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26" name="Rectangle 203">
                <a:extLst>
                  <a:ext uri="{FF2B5EF4-FFF2-40B4-BE49-F238E27FC236}">
                    <a16:creationId xmlns:a16="http://schemas.microsoft.com/office/drawing/2014/main" id="{FF16E651-53F0-9AFC-03E6-3ED02DB50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19" name="Line 204">
              <a:extLst>
                <a:ext uri="{FF2B5EF4-FFF2-40B4-BE49-F238E27FC236}">
                  <a16:creationId xmlns:a16="http://schemas.microsoft.com/office/drawing/2014/main" id="{0B54C821-D1AF-0B28-3076-13A2560EF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0" name="Line 204">
              <a:extLst>
                <a:ext uri="{FF2B5EF4-FFF2-40B4-BE49-F238E27FC236}">
                  <a16:creationId xmlns:a16="http://schemas.microsoft.com/office/drawing/2014/main" id="{A0654831-FD4A-5A87-08D7-4DC0D668D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155356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1" name="Line 204">
              <a:extLst>
                <a:ext uri="{FF2B5EF4-FFF2-40B4-BE49-F238E27FC236}">
                  <a16:creationId xmlns:a16="http://schemas.microsoft.com/office/drawing/2014/main" id="{61DB3D0E-856D-3E8F-B67D-139D4EB73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2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2" name="Line 204">
              <a:extLst>
                <a:ext uri="{FF2B5EF4-FFF2-40B4-BE49-F238E27FC236}">
                  <a16:creationId xmlns:a16="http://schemas.microsoft.com/office/drawing/2014/main" id="{9296F6EC-09E3-8356-380B-884E0B0D1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B28FD4C1-4591-B854-E098-2D20E290D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195054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Complex leveraged MBO advisory including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acquistion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financing</a:t>
              </a:r>
            </a:p>
          </p:txBody>
        </p:sp>
        <p:sp>
          <p:nvSpPr>
            <p:cNvPr id="224" name="Rectangle 210">
              <a:extLst>
                <a:ext uri="{FF2B5EF4-FFF2-40B4-BE49-F238E27FC236}">
                  <a16:creationId xmlns:a16="http://schemas.microsoft.com/office/drawing/2014/main" id="{06CB2FAF-CC2E-5DEE-8272-EAC0A0420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5754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</a:t>
              </a:r>
            </a:p>
          </p:txBody>
        </p:sp>
        <p:sp>
          <p:nvSpPr>
            <p:cNvPr id="244" name="Rectangle 210">
              <a:extLst>
                <a:ext uri="{FF2B5EF4-FFF2-40B4-BE49-F238E27FC236}">
                  <a16:creationId xmlns:a16="http://schemas.microsoft.com/office/drawing/2014/main" id="{7E308943-5AD8-2181-7CF6-9CDC0EA97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76" y="299377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GROUP of investors and managers</a:t>
              </a:r>
            </a:p>
          </p:txBody>
        </p:sp>
      </p:grpSp>
      <p:sp>
        <p:nvSpPr>
          <p:cNvPr id="228" name="Rectangle 210">
            <a:extLst>
              <a:ext uri="{FF2B5EF4-FFF2-40B4-BE49-F238E27FC236}">
                <a16:creationId xmlns:a16="http://schemas.microsoft.com/office/drawing/2014/main" id="{8FB7C1FA-C2EF-496C-D534-884AADCB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186" y="4493439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Trenchless technologies for repairs of water mains and sewer lines.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230" name="Skupina 229">
            <a:extLst>
              <a:ext uri="{FF2B5EF4-FFF2-40B4-BE49-F238E27FC236}">
                <a16:creationId xmlns:a16="http://schemas.microsoft.com/office/drawing/2014/main" id="{0DB1A02C-F800-29AE-B15B-C9BE276A26BC}"/>
              </a:ext>
            </a:extLst>
          </p:cNvPr>
          <p:cNvGrpSpPr/>
          <p:nvPr/>
        </p:nvGrpSpPr>
        <p:grpSpPr>
          <a:xfrm>
            <a:off x="9709769" y="3715563"/>
            <a:ext cx="1869291" cy="2331415"/>
            <a:chOff x="484289" y="1039091"/>
            <a:chExt cx="1843275" cy="2372371"/>
          </a:xfrm>
        </p:grpSpPr>
        <p:grpSp>
          <p:nvGrpSpPr>
            <p:cNvPr id="231" name="Skupina 230">
              <a:extLst>
                <a:ext uri="{FF2B5EF4-FFF2-40B4-BE49-F238E27FC236}">
                  <a16:creationId xmlns:a16="http://schemas.microsoft.com/office/drawing/2014/main" id="{1694FBE8-8B49-42E5-3158-5686613F27E9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38" name="Obdélník 237">
                <a:extLst>
                  <a:ext uri="{FF2B5EF4-FFF2-40B4-BE49-F238E27FC236}">
                    <a16:creationId xmlns:a16="http://schemas.microsoft.com/office/drawing/2014/main" id="{7CFE853B-9FAD-7484-7D3A-55EA48782E0B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39" name="Rectangle 203">
                <a:extLst>
                  <a:ext uri="{FF2B5EF4-FFF2-40B4-BE49-F238E27FC236}">
                    <a16:creationId xmlns:a16="http://schemas.microsoft.com/office/drawing/2014/main" id="{BC1D91C2-40D5-5095-AE3F-EA63DA08B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i="1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32" name="Line 204">
              <a:extLst>
                <a:ext uri="{FF2B5EF4-FFF2-40B4-BE49-F238E27FC236}">
                  <a16:creationId xmlns:a16="http://schemas.microsoft.com/office/drawing/2014/main" id="{EC33B5F0-7F04-156E-D559-78A5FD2B7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3" name="Line 204">
              <a:extLst>
                <a:ext uri="{FF2B5EF4-FFF2-40B4-BE49-F238E27FC236}">
                  <a16:creationId xmlns:a16="http://schemas.microsoft.com/office/drawing/2014/main" id="{095B307F-E91B-2917-E692-E09597BD0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155356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4" name="Line 204">
              <a:extLst>
                <a:ext uri="{FF2B5EF4-FFF2-40B4-BE49-F238E27FC236}">
                  <a16:creationId xmlns:a16="http://schemas.microsoft.com/office/drawing/2014/main" id="{4EE0F74D-3213-4A9B-FE91-A7799398A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2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5" name="Line 204">
              <a:extLst>
                <a:ext uri="{FF2B5EF4-FFF2-40B4-BE49-F238E27FC236}">
                  <a16:creationId xmlns:a16="http://schemas.microsoft.com/office/drawing/2014/main" id="{F68D2D5F-6BE7-3D2D-7DB5-3C8A9748A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6" name="Rectangle 210">
              <a:extLst>
                <a:ext uri="{FF2B5EF4-FFF2-40B4-BE49-F238E27FC236}">
                  <a16:creationId xmlns:a16="http://schemas.microsoft.com/office/drawing/2014/main" id="{2C439ACE-F172-FE34-1034-18188B476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0" y="2195054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Producer of sophisticated tailor made electrical devices</a:t>
              </a:r>
            </a:p>
          </p:txBody>
        </p:sp>
        <p:sp>
          <p:nvSpPr>
            <p:cNvPr id="237" name="Rectangle 210">
              <a:extLst>
                <a:ext uri="{FF2B5EF4-FFF2-40B4-BE49-F238E27FC236}">
                  <a16:creationId xmlns:a16="http://schemas.microsoft.com/office/drawing/2014/main" id="{4152FC39-EAE7-76B5-5B1F-401C1BBF4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3" y="25754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</a:t>
              </a:r>
            </a:p>
          </p:txBody>
        </p:sp>
      </p:grpSp>
      <p:sp>
        <p:nvSpPr>
          <p:cNvPr id="240" name="Rectangle 210">
            <a:extLst>
              <a:ext uri="{FF2B5EF4-FFF2-40B4-BE49-F238E27FC236}">
                <a16:creationId xmlns:a16="http://schemas.microsoft.com/office/drawing/2014/main" id="{D3B99DB1-CCA7-AC18-8036-01C601C82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026" y="4563434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Electrical Engineering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42" name="Grafický objekt 241">
            <a:extLst>
              <a:ext uri="{FF2B5EF4-FFF2-40B4-BE49-F238E27FC236}">
                <a16:creationId xmlns:a16="http://schemas.microsoft.com/office/drawing/2014/main" id="{3C581B3C-C2E3-DA08-52EC-970D5E36720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27833" y="5626408"/>
            <a:ext cx="806645" cy="235634"/>
          </a:xfrm>
          <a:prstGeom prst="rect">
            <a:avLst/>
          </a:prstGeom>
        </p:spPr>
      </p:pic>
      <p:pic>
        <p:nvPicPr>
          <p:cNvPr id="243" name="Obrázek 242">
            <a:extLst>
              <a:ext uri="{FF2B5EF4-FFF2-40B4-BE49-F238E27FC236}">
                <a16:creationId xmlns:a16="http://schemas.microsoft.com/office/drawing/2014/main" id="{4EA5DE12-9AE6-043B-C976-7FD5754AAE2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67" b="8270"/>
          <a:stretch/>
        </p:blipFill>
        <p:spPr>
          <a:xfrm>
            <a:off x="7925638" y="4107953"/>
            <a:ext cx="956062" cy="260670"/>
          </a:xfrm>
          <a:prstGeom prst="rect">
            <a:avLst/>
          </a:prstGeom>
        </p:spPr>
      </p:pic>
      <p:pic>
        <p:nvPicPr>
          <p:cNvPr id="245" name="Picture 2" descr="CEIP | Portfolio companies">
            <a:extLst>
              <a:ext uri="{FF2B5EF4-FFF2-40B4-BE49-F238E27FC236}">
                <a16:creationId xmlns:a16="http://schemas.microsoft.com/office/drawing/2014/main" id="{DBDE2E1D-D089-FF1D-8CB9-B8149D24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18" y="4129464"/>
            <a:ext cx="1007485" cy="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39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D2A46B-C948-FA64-5364-EC841F75B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412E8-AB84-30E9-D78B-0D481CA0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29898B63-B07A-9E1D-F603-7DFABCAF1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67" name="Skupina 66">
            <a:extLst>
              <a:ext uri="{FF2B5EF4-FFF2-40B4-BE49-F238E27FC236}">
                <a16:creationId xmlns:a16="http://schemas.microsoft.com/office/drawing/2014/main" id="{62BEDA74-7062-AD26-E55F-11CCBB6A7C8C}"/>
              </a:ext>
            </a:extLst>
          </p:cNvPr>
          <p:cNvGrpSpPr/>
          <p:nvPr/>
        </p:nvGrpSpPr>
        <p:grpSpPr>
          <a:xfrm>
            <a:off x="743607" y="1015188"/>
            <a:ext cx="1869290" cy="2331415"/>
            <a:chOff x="484288" y="1039091"/>
            <a:chExt cx="1843274" cy="2372371"/>
          </a:xfrm>
        </p:grpSpPr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38D3138B-F89F-3833-AB32-D8B7233143E1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73" name="Obdélník 72">
                <a:extLst>
                  <a:ext uri="{FF2B5EF4-FFF2-40B4-BE49-F238E27FC236}">
                    <a16:creationId xmlns:a16="http://schemas.microsoft.com/office/drawing/2014/main" id="{55CC64DD-46AB-EC21-F872-41A7E4F1E1EC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74" name="Rectangle 210">
                <a:extLst>
                  <a:ext uri="{FF2B5EF4-FFF2-40B4-BE49-F238E27FC236}">
                    <a16:creationId xmlns:a16="http://schemas.microsoft.com/office/drawing/2014/main" id="{8F85B274-5018-4B82-6FAF-C7F2C901E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Automotive industry 1st tier supplier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75" name="Rectangle 203">
                <a:extLst>
                  <a:ext uri="{FF2B5EF4-FFF2-40B4-BE49-F238E27FC236}">
                    <a16:creationId xmlns:a16="http://schemas.microsoft.com/office/drawing/2014/main" id="{E682A19E-3131-8600-A50A-1A018C23B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69" name="Line 204">
              <a:extLst>
                <a:ext uri="{FF2B5EF4-FFF2-40B4-BE49-F238E27FC236}">
                  <a16:creationId xmlns:a16="http://schemas.microsoft.com/office/drawing/2014/main" id="{B4EF6300-C6BB-0221-FBB3-FE478A467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0" name="Line 204">
              <a:extLst>
                <a:ext uri="{FF2B5EF4-FFF2-40B4-BE49-F238E27FC236}">
                  <a16:creationId xmlns:a16="http://schemas.microsoft.com/office/drawing/2014/main" id="{B4BF6C9F-AB83-4C9F-ABD9-288FBCDC4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1" name="Line 204">
              <a:extLst>
                <a:ext uri="{FF2B5EF4-FFF2-40B4-BE49-F238E27FC236}">
                  <a16:creationId xmlns:a16="http://schemas.microsoft.com/office/drawing/2014/main" id="{2894406A-A604-0015-7C11-305B55AFB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2" name="Rectangle 210">
              <a:extLst>
                <a:ext uri="{FF2B5EF4-FFF2-40B4-BE49-F238E27FC236}">
                  <a16:creationId xmlns:a16="http://schemas.microsoft.com/office/drawing/2014/main" id="{29AF1091-8EE3-55D7-0669-421513CE8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36771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Refinancing and new structured financing up to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CZK 570 mil</a:t>
              </a:r>
            </a:p>
          </p:txBody>
        </p:sp>
        <p:sp>
          <p:nvSpPr>
            <p:cNvPr id="77" name="Rectangle 210">
              <a:extLst>
                <a:ext uri="{FF2B5EF4-FFF2-40B4-BE49-F238E27FC236}">
                  <a16:creationId xmlns:a16="http://schemas.microsoft.com/office/drawing/2014/main" id="{F2A27DC4-B2A3-0392-A0D2-483A9E105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was provided by</a:t>
              </a:r>
            </a:p>
          </p:txBody>
        </p:sp>
      </p:grpSp>
      <p:pic>
        <p:nvPicPr>
          <p:cNvPr id="76" name="Obrázek 75">
            <a:extLst>
              <a:ext uri="{FF2B5EF4-FFF2-40B4-BE49-F238E27FC236}">
                <a16:creationId xmlns:a16="http://schemas.microsoft.com/office/drawing/2014/main" id="{1B0458A5-BE34-86F4-5C0F-F128E35937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73" y="1460544"/>
            <a:ext cx="1004556" cy="188154"/>
          </a:xfrm>
          <a:prstGeom prst="rect">
            <a:avLst/>
          </a:prstGeom>
        </p:spPr>
      </p:pic>
      <p:sp>
        <p:nvSpPr>
          <p:cNvPr id="83" name="Line 204">
            <a:extLst>
              <a:ext uri="{FF2B5EF4-FFF2-40B4-BE49-F238E27FC236}">
                <a16:creationId xmlns:a16="http://schemas.microsoft.com/office/drawing/2014/main" id="{84A1C4F9-7EE8-4324-9129-1E7C6FFA0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7099" y="2912939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84" name="Obrázek 83">
            <a:extLst>
              <a:ext uri="{FF2B5EF4-FFF2-40B4-BE49-F238E27FC236}">
                <a16:creationId xmlns:a16="http://schemas.microsoft.com/office/drawing/2014/main" id="{6CD4F7AD-F618-5BDC-5F4F-268C4BA81C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04" b="37366"/>
          <a:stretch/>
        </p:blipFill>
        <p:spPr>
          <a:xfrm>
            <a:off x="1281472" y="2982046"/>
            <a:ext cx="793558" cy="243098"/>
          </a:xfrm>
          <a:prstGeom prst="rect">
            <a:avLst/>
          </a:prstGeom>
        </p:spPr>
      </p:pic>
      <p:grpSp>
        <p:nvGrpSpPr>
          <p:cNvPr id="85" name="Skupina 84">
            <a:extLst>
              <a:ext uri="{FF2B5EF4-FFF2-40B4-BE49-F238E27FC236}">
                <a16:creationId xmlns:a16="http://schemas.microsoft.com/office/drawing/2014/main" id="{7D35AA39-ACED-E3B4-0C17-7FE7BDB11043}"/>
              </a:ext>
            </a:extLst>
          </p:cNvPr>
          <p:cNvGrpSpPr/>
          <p:nvPr/>
        </p:nvGrpSpPr>
        <p:grpSpPr>
          <a:xfrm>
            <a:off x="2995778" y="1024429"/>
            <a:ext cx="1869290" cy="2331415"/>
            <a:chOff x="484288" y="1039091"/>
            <a:chExt cx="1843274" cy="2372371"/>
          </a:xfrm>
        </p:grpSpPr>
        <p:grpSp>
          <p:nvGrpSpPr>
            <p:cNvPr id="86" name="Skupina 85">
              <a:extLst>
                <a:ext uri="{FF2B5EF4-FFF2-40B4-BE49-F238E27FC236}">
                  <a16:creationId xmlns:a16="http://schemas.microsoft.com/office/drawing/2014/main" id="{31E975DD-894D-BF2C-2262-EDDCC632E5AB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2EEE6FAB-84F2-F264-60A5-51676E0A1F7B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93" name="Rectangle 210">
                <a:extLst>
                  <a:ext uri="{FF2B5EF4-FFF2-40B4-BE49-F238E27FC236}">
                    <a16:creationId xmlns:a16="http://schemas.microsoft.com/office/drawing/2014/main" id="{B1741D27-95A0-69DB-02C6-6C15BD2D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Food processing and deli production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94" name="Rectangle 203">
                <a:extLst>
                  <a:ext uri="{FF2B5EF4-FFF2-40B4-BE49-F238E27FC236}">
                    <a16:creationId xmlns:a16="http://schemas.microsoft.com/office/drawing/2014/main" id="{9DEDE04E-876C-7DD8-1F80-AC0A7F4FA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7" name="Line 204">
              <a:extLst>
                <a:ext uri="{FF2B5EF4-FFF2-40B4-BE49-F238E27FC236}">
                  <a16:creationId xmlns:a16="http://schemas.microsoft.com/office/drawing/2014/main" id="{4A81E788-CF7A-56F6-8C5E-0AC6ABCAA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8" name="Line 204">
              <a:extLst>
                <a:ext uri="{FF2B5EF4-FFF2-40B4-BE49-F238E27FC236}">
                  <a16:creationId xmlns:a16="http://schemas.microsoft.com/office/drawing/2014/main" id="{A23AE7CF-03D6-3FBF-F4A7-FFACC5586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9" name="Line 204">
              <a:extLst>
                <a:ext uri="{FF2B5EF4-FFF2-40B4-BE49-F238E27FC236}">
                  <a16:creationId xmlns:a16="http://schemas.microsoft.com/office/drawing/2014/main" id="{798F3D5F-207C-1CAE-D72D-C527AAD9B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0" name="Rectangle 210">
              <a:extLst>
                <a:ext uri="{FF2B5EF4-FFF2-40B4-BE49-F238E27FC236}">
                  <a16:creationId xmlns:a16="http://schemas.microsoft.com/office/drawing/2014/main" id="{8A9B45B7-C942-0522-1EED-4A5D00469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87525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Complex leveraged MBO advisory including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acquistion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</a:t>
              </a: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91" name="Rectangle 210">
              <a:extLst>
                <a:ext uri="{FF2B5EF4-FFF2-40B4-BE49-F238E27FC236}">
                  <a16:creationId xmlns:a16="http://schemas.microsoft.com/office/drawing/2014/main" id="{BBC87EBD-4045-CD23-B603-506B6C17C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financing provided by</a:t>
              </a:r>
            </a:p>
          </p:txBody>
        </p:sp>
      </p:grpSp>
      <p:sp>
        <p:nvSpPr>
          <p:cNvPr id="96" name="Line 204">
            <a:extLst>
              <a:ext uri="{FF2B5EF4-FFF2-40B4-BE49-F238E27FC236}">
                <a16:creationId xmlns:a16="http://schemas.microsoft.com/office/drawing/2014/main" id="{E21F71CF-52CE-45E6-9CE5-5B5498E11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270" y="2922180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98" name="Skupina 97">
            <a:extLst>
              <a:ext uri="{FF2B5EF4-FFF2-40B4-BE49-F238E27FC236}">
                <a16:creationId xmlns:a16="http://schemas.microsoft.com/office/drawing/2014/main" id="{CD734D4F-7ED4-6929-1937-9618B82422C1}"/>
              </a:ext>
            </a:extLst>
          </p:cNvPr>
          <p:cNvGrpSpPr/>
          <p:nvPr/>
        </p:nvGrpSpPr>
        <p:grpSpPr>
          <a:xfrm>
            <a:off x="5205693" y="1035904"/>
            <a:ext cx="1869290" cy="2331415"/>
            <a:chOff x="484288" y="1039091"/>
            <a:chExt cx="1843274" cy="2372371"/>
          </a:xfrm>
        </p:grpSpPr>
        <p:grpSp>
          <p:nvGrpSpPr>
            <p:cNvPr id="99" name="Skupina 98">
              <a:extLst>
                <a:ext uri="{FF2B5EF4-FFF2-40B4-BE49-F238E27FC236}">
                  <a16:creationId xmlns:a16="http://schemas.microsoft.com/office/drawing/2014/main" id="{FA1DF4B8-B981-599F-F568-90A9C0CD2085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1BE5C5BB-E6F6-F9D3-D598-5BE498DD9608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06" name="Rectangle 210">
                <a:extLst>
                  <a:ext uri="{FF2B5EF4-FFF2-40B4-BE49-F238E27FC236}">
                    <a16:creationId xmlns:a16="http://schemas.microsoft.com/office/drawing/2014/main" id="{3EA76875-027D-61C5-2A8D-0AB606A7A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821210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Wholesaler of electro material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107" name="Rectangle 203">
                <a:extLst>
                  <a:ext uri="{FF2B5EF4-FFF2-40B4-BE49-F238E27FC236}">
                    <a16:creationId xmlns:a16="http://schemas.microsoft.com/office/drawing/2014/main" id="{31FBAF82-3C05-641D-B301-AD1E1EA1F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00" name="Line 204">
              <a:extLst>
                <a:ext uri="{FF2B5EF4-FFF2-40B4-BE49-F238E27FC236}">
                  <a16:creationId xmlns:a16="http://schemas.microsoft.com/office/drawing/2014/main" id="{D52E486A-8F49-8472-B218-E59BE7375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1" name="Line 204">
              <a:extLst>
                <a:ext uri="{FF2B5EF4-FFF2-40B4-BE49-F238E27FC236}">
                  <a16:creationId xmlns:a16="http://schemas.microsoft.com/office/drawing/2014/main" id="{2CF52F85-41F6-092F-C6F9-BED1A1B05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2" name="Line 204">
              <a:extLst>
                <a:ext uri="{FF2B5EF4-FFF2-40B4-BE49-F238E27FC236}">
                  <a16:creationId xmlns:a16="http://schemas.microsoft.com/office/drawing/2014/main" id="{113614B7-2A8D-235F-692C-72A49A805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3" name="Rectangle 210">
              <a:extLst>
                <a:ext uri="{FF2B5EF4-FFF2-40B4-BE49-F238E27FC236}">
                  <a16:creationId xmlns:a16="http://schemas.microsoft.com/office/drawing/2014/main" id="{8B53BCB5-1DA0-3A69-2DD7-F2D09B955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2467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Complex buy-side advisory</a:t>
              </a:r>
            </a:p>
          </p:txBody>
        </p:sp>
        <p:sp>
          <p:nvSpPr>
            <p:cNvPr id="104" name="Rectangle 210">
              <a:extLst>
                <a:ext uri="{FF2B5EF4-FFF2-40B4-BE49-F238E27FC236}">
                  <a16:creationId xmlns:a16="http://schemas.microsoft.com/office/drawing/2014/main" id="{498AA2B7-4F8C-0A37-E4E2-CFCCA2062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Takeover of 100 % of shares</a:t>
              </a:r>
            </a:p>
          </p:txBody>
        </p:sp>
      </p:grpSp>
      <p:sp>
        <p:nvSpPr>
          <p:cNvPr id="109" name="Line 204">
            <a:extLst>
              <a:ext uri="{FF2B5EF4-FFF2-40B4-BE49-F238E27FC236}">
                <a16:creationId xmlns:a16="http://schemas.microsoft.com/office/drawing/2014/main" id="{63BF3D16-3806-E6BC-6F37-315D12F86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9185" y="2933655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190" name="Obrázek 189">
            <a:extLst>
              <a:ext uri="{FF2B5EF4-FFF2-40B4-BE49-F238E27FC236}">
                <a16:creationId xmlns:a16="http://schemas.microsoft.com/office/drawing/2014/main" id="{4A918AB1-54DC-2C02-8790-05996FCC21BF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4462" y="1421921"/>
            <a:ext cx="551170" cy="307527"/>
          </a:xfrm>
          <a:prstGeom prst="rect">
            <a:avLst/>
          </a:prstGeom>
        </p:spPr>
      </p:pic>
      <p:pic>
        <p:nvPicPr>
          <p:cNvPr id="191" name="Picture 2">
            <a:extLst>
              <a:ext uri="{FF2B5EF4-FFF2-40B4-BE49-F238E27FC236}">
                <a16:creationId xmlns:a16="http://schemas.microsoft.com/office/drawing/2014/main" id="{A68B1A9D-6D5A-C55A-BCA1-8B3F4B4F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38" y="3051340"/>
            <a:ext cx="689512" cy="1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Obrázek 191">
            <a:extLst>
              <a:ext uri="{FF2B5EF4-FFF2-40B4-BE49-F238E27FC236}">
                <a16:creationId xmlns:a16="http://schemas.microsoft.com/office/drawing/2014/main" id="{47223561-C9E1-53CE-3026-0C4533F72B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645" y="1435776"/>
            <a:ext cx="791831" cy="233138"/>
          </a:xfrm>
          <a:prstGeom prst="rect">
            <a:avLst/>
          </a:prstGeom>
        </p:spPr>
      </p:pic>
      <p:pic>
        <p:nvPicPr>
          <p:cNvPr id="193" name="Picture 4" descr="VÃ½sledek obrÃ¡zku pro aspera elektro logo">
            <a:extLst>
              <a:ext uri="{FF2B5EF4-FFF2-40B4-BE49-F238E27FC236}">
                <a16:creationId xmlns:a16="http://schemas.microsoft.com/office/drawing/2014/main" id="{4F262CBC-7A20-3120-DDC5-6E7A8FA2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968" y="3040218"/>
            <a:ext cx="885184" cy="1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Skupina 193">
            <a:extLst>
              <a:ext uri="{FF2B5EF4-FFF2-40B4-BE49-F238E27FC236}">
                <a16:creationId xmlns:a16="http://schemas.microsoft.com/office/drawing/2014/main" id="{CB35F672-E5C9-4863-65BA-F47055EF902C}"/>
              </a:ext>
            </a:extLst>
          </p:cNvPr>
          <p:cNvGrpSpPr/>
          <p:nvPr/>
        </p:nvGrpSpPr>
        <p:grpSpPr>
          <a:xfrm>
            <a:off x="7474984" y="1043441"/>
            <a:ext cx="1869291" cy="2331415"/>
            <a:chOff x="484289" y="1039091"/>
            <a:chExt cx="1843275" cy="2372371"/>
          </a:xfrm>
        </p:grpSpPr>
        <p:grpSp>
          <p:nvGrpSpPr>
            <p:cNvPr id="195" name="Skupina 194">
              <a:extLst>
                <a:ext uri="{FF2B5EF4-FFF2-40B4-BE49-F238E27FC236}">
                  <a16:creationId xmlns:a16="http://schemas.microsoft.com/office/drawing/2014/main" id="{E616C4C2-2EFF-F9DF-65F0-BBDA106F3667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02" name="Obdélník 201">
                <a:extLst>
                  <a:ext uri="{FF2B5EF4-FFF2-40B4-BE49-F238E27FC236}">
                    <a16:creationId xmlns:a16="http://schemas.microsoft.com/office/drawing/2014/main" id="{EFE1CE24-4906-2F77-DF93-6C398B238C30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03" name="Rectangle 203">
                <a:extLst>
                  <a:ext uri="{FF2B5EF4-FFF2-40B4-BE49-F238E27FC236}">
                    <a16:creationId xmlns:a16="http://schemas.microsoft.com/office/drawing/2014/main" id="{9F7348BA-0747-8473-9023-AE0909499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96" name="Line 204">
              <a:extLst>
                <a:ext uri="{FF2B5EF4-FFF2-40B4-BE49-F238E27FC236}">
                  <a16:creationId xmlns:a16="http://schemas.microsoft.com/office/drawing/2014/main" id="{4EFDFE2F-D4DF-1A9F-15CA-D377930C0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7" name="Line 204">
              <a:extLst>
                <a:ext uri="{FF2B5EF4-FFF2-40B4-BE49-F238E27FC236}">
                  <a16:creationId xmlns:a16="http://schemas.microsoft.com/office/drawing/2014/main" id="{6602C938-84BE-E13C-5480-41DEA82C7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8" name="Line 204">
              <a:extLst>
                <a:ext uri="{FF2B5EF4-FFF2-40B4-BE49-F238E27FC236}">
                  <a16:creationId xmlns:a16="http://schemas.microsoft.com/office/drawing/2014/main" id="{582C6864-07F6-41D4-86F5-FE7A2B3C9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2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9" name="Line 204">
              <a:extLst>
                <a:ext uri="{FF2B5EF4-FFF2-40B4-BE49-F238E27FC236}">
                  <a16:creationId xmlns:a16="http://schemas.microsoft.com/office/drawing/2014/main" id="{CAE2DE29-970D-DD99-46E5-D9797132D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0" name="Rectangle 210">
              <a:extLst>
                <a:ext uri="{FF2B5EF4-FFF2-40B4-BE49-F238E27FC236}">
                  <a16:creationId xmlns:a16="http://schemas.microsoft.com/office/drawing/2014/main" id="{3FF46211-21AF-D47F-BDFD-8F56B541C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20351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201" name="Rectangle 210">
              <a:extLst>
                <a:ext uri="{FF2B5EF4-FFF2-40B4-BE49-F238E27FC236}">
                  <a16:creationId xmlns:a16="http://schemas.microsoft.com/office/drawing/2014/main" id="{3B58D4DD-790D-4187-AE67-492AD94DB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754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</p:grpSp>
      <p:pic>
        <p:nvPicPr>
          <p:cNvPr id="204" name="Obrázek 203">
            <a:extLst>
              <a:ext uri="{FF2B5EF4-FFF2-40B4-BE49-F238E27FC236}">
                <a16:creationId xmlns:a16="http://schemas.microsoft.com/office/drawing/2014/main" id="{547267B4-AEE2-8AA1-25E0-30543A1603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2665" y="1430887"/>
            <a:ext cx="830120" cy="231720"/>
          </a:xfrm>
          <a:prstGeom prst="rect">
            <a:avLst/>
          </a:prstGeom>
        </p:spPr>
      </p:pic>
      <p:sp>
        <p:nvSpPr>
          <p:cNvPr id="205" name="Rectangle 210">
            <a:extLst>
              <a:ext uri="{FF2B5EF4-FFF2-40B4-BE49-F238E27FC236}">
                <a16:creationId xmlns:a16="http://schemas.microsoft.com/office/drawing/2014/main" id="{D6CE14C2-2FA2-ED3B-7D1E-D1BC8FF0A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241" y="1733365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Food Production / Cereals, pasta, dried products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07" name="Picture 2" descr="VÃ½sledek obrÃ¡zku pro delika lahÅ¯dky logo">
            <a:extLst>
              <a:ext uri="{FF2B5EF4-FFF2-40B4-BE49-F238E27FC236}">
                <a16:creationId xmlns:a16="http://schemas.microsoft.com/office/drawing/2014/main" id="{D778B5C0-52C6-2658-A36E-EB8585E57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7071" y="2896796"/>
            <a:ext cx="301148" cy="36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8" name="Skupina 207">
            <a:extLst>
              <a:ext uri="{FF2B5EF4-FFF2-40B4-BE49-F238E27FC236}">
                <a16:creationId xmlns:a16="http://schemas.microsoft.com/office/drawing/2014/main" id="{3E7C59D8-F56E-11FB-11B3-8DD8F87811EC}"/>
              </a:ext>
            </a:extLst>
          </p:cNvPr>
          <p:cNvGrpSpPr/>
          <p:nvPr/>
        </p:nvGrpSpPr>
        <p:grpSpPr>
          <a:xfrm>
            <a:off x="9699023" y="1039048"/>
            <a:ext cx="1869291" cy="2331415"/>
            <a:chOff x="484289" y="1039091"/>
            <a:chExt cx="1843275" cy="2372371"/>
          </a:xfrm>
        </p:grpSpPr>
        <p:grpSp>
          <p:nvGrpSpPr>
            <p:cNvPr id="209" name="Skupina 208">
              <a:extLst>
                <a:ext uri="{FF2B5EF4-FFF2-40B4-BE49-F238E27FC236}">
                  <a16:creationId xmlns:a16="http://schemas.microsoft.com/office/drawing/2014/main" id="{112A613D-FC87-39CC-0B8F-04ED5528B586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16" name="Obdélník 215">
                <a:extLst>
                  <a:ext uri="{FF2B5EF4-FFF2-40B4-BE49-F238E27FC236}">
                    <a16:creationId xmlns:a16="http://schemas.microsoft.com/office/drawing/2014/main" id="{10FD4526-B060-2CD7-9893-ECB5B90B4C3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17" name="Rectangle 203">
                <a:extLst>
                  <a:ext uri="{FF2B5EF4-FFF2-40B4-BE49-F238E27FC236}">
                    <a16:creationId xmlns:a16="http://schemas.microsoft.com/office/drawing/2014/main" id="{D2E219E4-FA5C-C1CA-6559-765F80A06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10" name="Line 204">
              <a:extLst>
                <a:ext uri="{FF2B5EF4-FFF2-40B4-BE49-F238E27FC236}">
                  <a16:creationId xmlns:a16="http://schemas.microsoft.com/office/drawing/2014/main" id="{304EB5B5-20C0-193E-3C82-6AFA7C9DC6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1" name="Line 204">
              <a:extLst>
                <a:ext uri="{FF2B5EF4-FFF2-40B4-BE49-F238E27FC236}">
                  <a16:creationId xmlns:a16="http://schemas.microsoft.com/office/drawing/2014/main" id="{8F025510-656C-E440-81A7-6D30BA84C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2" name="Line 204">
              <a:extLst>
                <a:ext uri="{FF2B5EF4-FFF2-40B4-BE49-F238E27FC236}">
                  <a16:creationId xmlns:a16="http://schemas.microsoft.com/office/drawing/2014/main" id="{A416CE46-CC15-A465-A32E-6033B8020B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519929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3" name="Line 204">
              <a:extLst>
                <a:ext uri="{FF2B5EF4-FFF2-40B4-BE49-F238E27FC236}">
                  <a16:creationId xmlns:a16="http://schemas.microsoft.com/office/drawing/2014/main" id="{BFBDA414-1FD3-E668-11E7-9A3BA6D6C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4" name="Rectangle 210">
              <a:extLst>
                <a:ext uri="{FF2B5EF4-FFF2-40B4-BE49-F238E27FC236}">
                  <a16:creationId xmlns:a16="http://schemas.microsoft.com/office/drawing/2014/main" id="{D2951E46-7BAD-FA23-7873-762864D75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20351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215" name="Rectangle 210">
              <a:extLst>
                <a:ext uri="{FF2B5EF4-FFF2-40B4-BE49-F238E27FC236}">
                  <a16:creationId xmlns:a16="http://schemas.microsoft.com/office/drawing/2014/main" id="{EF406610-4DE9-40CD-AB72-5DEA38EC1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575428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</p:grpSp>
      <p:pic>
        <p:nvPicPr>
          <p:cNvPr id="218" name="Obrázek 217">
            <a:extLst>
              <a:ext uri="{FF2B5EF4-FFF2-40B4-BE49-F238E27FC236}">
                <a16:creationId xmlns:a16="http://schemas.microsoft.com/office/drawing/2014/main" id="{100955CE-11FA-A806-3B48-4C96E05D36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96704" y="1426494"/>
            <a:ext cx="830120" cy="231720"/>
          </a:xfrm>
          <a:prstGeom prst="rect">
            <a:avLst/>
          </a:prstGeom>
        </p:spPr>
      </p:pic>
      <p:sp>
        <p:nvSpPr>
          <p:cNvPr id="219" name="Rectangle 210">
            <a:extLst>
              <a:ext uri="{FF2B5EF4-FFF2-40B4-BE49-F238E27FC236}">
                <a16:creationId xmlns:a16="http://schemas.microsoft.com/office/drawing/2014/main" id="{359FFF04-3D78-5E01-9D7D-93FCB3DB0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80" y="1795476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Food producer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21" name="Picture 6" descr="https://www.alfasorti.sk/wp-content/uploads/2018/05/alfasorti.png">
            <a:extLst>
              <a:ext uri="{FF2B5EF4-FFF2-40B4-BE49-F238E27FC236}">
                <a16:creationId xmlns:a16="http://schemas.microsoft.com/office/drawing/2014/main" id="{7FD7808E-C88A-E6F1-333E-BB9DD17E5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6269" y="2933655"/>
            <a:ext cx="1276481" cy="2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2" name="Skupina 221">
            <a:extLst>
              <a:ext uri="{FF2B5EF4-FFF2-40B4-BE49-F238E27FC236}">
                <a16:creationId xmlns:a16="http://schemas.microsoft.com/office/drawing/2014/main" id="{755FF492-0C6C-2FAD-A6A5-FC3554C549B5}"/>
              </a:ext>
            </a:extLst>
          </p:cNvPr>
          <p:cNvGrpSpPr/>
          <p:nvPr/>
        </p:nvGrpSpPr>
        <p:grpSpPr>
          <a:xfrm>
            <a:off x="739204" y="3720843"/>
            <a:ext cx="1869291" cy="2331415"/>
            <a:chOff x="484289" y="1039091"/>
            <a:chExt cx="1843275" cy="2372371"/>
          </a:xfrm>
        </p:grpSpPr>
        <p:grpSp>
          <p:nvGrpSpPr>
            <p:cNvPr id="223" name="Skupina 222">
              <a:extLst>
                <a:ext uri="{FF2B5EF4-FFF2-40B4-BE49-F238E27FC236}">
                  <a16:creationId xmlns:a16="http://schemas.microsoft.com/office/drawing/2014/main" id="{6BB1BC82-B3A6-FDA2-1F24-1997DBBDEB37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30" name="Obdélník 229">
                <a:extLst>
                  <a:ext uri="{FF2B5EF4-FFF2-40B4-BE49-F238E27FC236}">
                    <a16:creationId xmlns:a16="http://schemas.microsoft.com/office/drawing/2014/main" id="{6AC79842-6940-26D6-FCFD-8EF8C5500AD6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31" name="Rectangle 203">
                <a:extLst>
                  <a:ext uri="{FF2B5EF4-FFF2-40B4-BE49-F238E27FC236}">
                    <a16:creationId xmlns:a16="http://schemas.microsoft.com/office/drawing/2014/main" id="{651C5AA0-AF21-C22C-F2D2-B698D1B33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24" name="Line 204">
              <a:extLst>
                <a:ext uri="{FF2B5EF4-FFF2-40B4-BE49-F238E27FC236}">
                  <a16:creationId xmlns:a16="http://schemas.microsoft.com/office/drawing/2014/main" id="{E4BF7192-C11A-3824-D809-8A5985D1E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5" name="Line 204">
              <a:extLst>
                <a:ext uri="{FF2B5EF4-FFF2-40B4-BE49-F238E27FC236}">
                  <a16:creationId xmlns:a16="http://schemas.microsoft.com/office/drawing/2014/main" id="{C1C12DD0-D016-C090-8636-7B215148D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6" name="Line 204">
              <a:extLst>
                <a:ext uri="{FF2B5EF4-FFF2-40B4-BE49-F238E27FC236}">
                  <a16:creationId xmlns:a16="http://schemas.microsoft.com/office/drawing/2014/main" id="{D86E2433-4ED7-FCA4-6FC9-A8EA9EFB1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7" name="Line 204">
              <a:extLst>
                <a:ext uri="{FF2B5EF4-FFF2-40B4-BE49-F238E27FC236}">
                  <a16:creationId xmlns:a16="http://schemas.microsoft.com/office/drawing/2014/main" id="{89D0B7D7-1CC5-7958-7B8C-078FF5F96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8" name="Rectangle 210">
              <a:extLst>
                <a:ext uri="{FF2B5EF4-FFF2-40B4-BE49-F238E27FC236}">
                  <a16:creationId xmlns:a16="http://schemas.microsoft.com/office/drawing/2014/main" id="{46134C26-5D2A-9D3A-27AC-B327DF077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11892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Refinancing of the Equity up to CZK 1 billion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233" name="Rectangle 210">
            <a:extLst>
              <a:ext uri="{FF2B5EF4-FFF2-40B4-BE49-F238E27FC236}">
                <a16:creationId xmlns:a16="http://schemas.microsoft.com/office/drawing/2014/main" id="{A4D9BFFB-A32C-3358-6015-C7B4980C3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35" y="4502210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Industrial property development</a:t>
            </a:r>
          </a:p>
        </p:txBody>
      </p:sp>
      <p:pic>
        <p:nvPicPr>
          <p:cNvPr id="235" name="Obrázek 234" descr="C:\Users\Michal Černý\AppData\Local\Microsoft\Windows\INetCache\Content.Word\ddgroup.jpg">
            <a:extLst>
              <a:ext uri="{FF2B5EF4-FFF2-40B4-BE49-F238E27FC236}">
                <a16:creationId xmlns:a16="http://schemas.microsoft.com/office/drawing/2014/main" id="{55474653-7F19-9777-314C-C3CE04A823C8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680" y="4106695"/>
            <a:ext cx="539609" cy="32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Rectangle 210">
            <a:extLst>
              <a:ext uri="{FF2B5EF4-FFF2-40B4-BE49-F238E27FC236}">
                <a16:creationId xmlns:a16="http://schemas.microsoft.com/office/drawing/2014/main" id="{E1FEEDE3-EBCF-955A-FF1F-83233414E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38" y="5197405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Real estate financing provided by</a:t>
            </a:r>
          </a:p>
        </p:txBody>
      </p:sp>
      <p:pic>
        <p:nvPicPr>
          <p:cNvPr id="238" name="Picture 9" descr="Oberbank Logo">
            <a:hlinkClick r:id="rId15"/>
            <a:extLst>
              <a:ext uri="{FF2B5EF4-FFF2-40B4-BE49-F238E27FC236}">
                <a16:creationId xmlns:a16="http://schemas.microsoft.com/office/drawing/2014/main" id="{8085DAF0-B0B1-C828-A94E-4F20DB48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449" y="5598820"/>
            <a:ext cx="1020080" cy="2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9" name="Skupina 238">
            <a:extLst>
              <a:ext uri="{FF2B5EF4-FFF2-40B4-BE49-F238E27FC236}">
                <a16:creationId xmlns:a16="http://schemas.microsoft.com/office/drawing/2014/main" id="{5F82462A-5E23-7A14-9064-D637AFB87276}"/>
              </a:ext>
            </a:extLst>
          </p:cNvPr>
          <p:cNvGrpSpPr/>
          <p:nvPr/>
        </p:nvGrpSpPr>
        <p:grpSpPr>
          <a:xfrm>
            <a:off x="3002125" y="3728445"/>
            <a:ext cx="1869291" cy="2331415"/>
            <a:chOff x="484289" y="1039091"/>
            <a:chExt cx="1843275" cy="2372371"/>
          </a:xfrm>
        </p:grpSpPr>
        <p:grpSp>
          <p:nvGrpSpPr>
            <p:cNvPr id="240" name="Skupina 239">
              <a:extLst>
                <a:ext uri="{FF2B5EF4-FFF2-40B4-BE49-F238E27FC236}">
                  <a16:creationId xmlns:a16="http://schemas.microsoft.com/office/drawing/2014/main" id="{727CCFEA-DA8E-0C90-DDED-8C2E8C66A276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46" name="Obdélník 245">
                <a:extLst>
                  <a:ext uri="{FF2B5EF4-FFF2-40B4-BE49-F238E27FC236}">
                    <a16:creationId xmlns:a16="http://schemas.microsoft.com/office/drawing/2014/main" id="{0260C37A-E697-C468-02A2-3BEC3532000D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47" name="Rectangle 203">
                <a:extLst>
                  <a:ext uri="{FF2B5EF4-FFF2-40B4-BE49-F238E27FC236}">
                    <a16:creationId xmlns:a16="http://schemas.microsoft.com/office/drawing/2014/main" id="{C80624BD-7585-B3E1-F095-CDCFDC94A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2018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41" name="Line 204">
              <a:extLst>
                <a:ext uri="{FF2B5EF4-FFF2-40B4-BE49-F238E27FC236}">
                  <a16:creationId xmlns:a16="http://schemas.microsoft.com/office/drawing/2014/main" id="{FF33813F-34B4-79B1-CF41-18FBB9C45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2" name="Line 204">
              <a:extLst>
                <a:ext uri="{FF2B5EF4-FFF2-40B4-BE49-F238E27FC236}">
                  <a16:creationId xmlns:a16="http://schemas.microsoft.com/office/drawing/2014/main" id="{565E840C-E01F-8E5B-1EFA-90E9CA837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3" name="Line 204">
              <a:extLst>
                <a:ext uri="{FF2B5EF4-FFF2-40B4-BE49-F238E27FC236}">
                  <a16:creationId xmlns:a16="http://schemas.microsoft.com/office/drawing/2014/main" id="{82F2E538-8273-0F7D-5814-C6D0C740E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4" name="Line 204">
              <a:extLst>
                <a:ext uri="{FF2B5EF4-FFF2-40B4-BE49-F238E27FC236}">
                  <a16:creationId xmlns:a16="http://schemas.microsoft.com/office/drawing/2014/main" id="{1833B82C-E03C-6D7F-2A7A-116E073C2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5" name="Rectangle 210">
              <a:extLst>
                <a:ext uri="{FF2B5EF4-FFF2-40B4-BE49-F238E27FC236}">
                  <a16:creationId xmlns:a16="http://schemas.microsoft.com/office/drawing/2014/main" id="{5C45B4E4-837D-C5C0-851D-841B2B337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11892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of renewable energy power plant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248" name="Rectangle 210">
            <a:extLst>
              <a:ext uri="{FF2B5EF4-FFF2-40B4-BE49-F238E27FC236}">
                <a16:creationId xmlns:a16="http://schemas.microsoft.com/office/drawing/2014/main" id="{3B396E13-A31F-D022-1D0F-AB91094E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56" y="4434995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Investment company with focus on energy sector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sp>
        <p:nvSpPr>
          <p:cNvPr id="250" name="Rectangle 210">
            <a:extLst>
              <a:ext uri="{FF2B5EF4-FFF2-40B4-BE49-F238E27FC236}">
                <a16:creationId xmlns:a16="http://schemas.microsoft.com/office/drawing/2014/main" id="{E9BA0A06-B8E3-865D-9786-6DB46BBFD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659" y="5146816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Structured project financing provided by</a:t>
            </a:r>
          </a:p>
        </p:txBody>
      </p:sp>
      <p:pic>
        <p:nvPicPr>
          <p:cNvPr id="252" name="Obrázek 2" descr="image001">
            <a:extLst>
              <a:ext uri="{FF2B5EF4-FFF2-40B4-BE49-F238E27FC236}">
                <a16:creationId xmlns:a16="http://schemas.microsoft.com/office/drawing/2014/main" id="{A94906DA-9E47-A8BF-EC29-E8F56539B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4667" y="4071645"/>
            <a:ext cx="929253" cy="3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Obrázek 252">
            <a:extLst>
              <a:ext uri="{FF2B5EF4-FFF2-40B4-BE49-F238E27FC236}">
                <a16:creationId xmlns:a16="http://schemas.microsoft.com/office/drawing/2014/main" id="{2E4B8E66-48EA-AA4F-6C30-D00F1670D6B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538" y="5598820"/>
            <a:ext cx="596256" cy="232574"/>
          </a:xfrm>
          <a:prstGeom prst="rect">
            <a:avLst/>
          </a:prstGeom>
        </p:spPr>
      </p:pic>
      <p:grpSp>
        <p:nvGrpSpPr>
          <p:cNvPr id="254" name="Skupina 253">
            <a:extLst>
              <a:ext uri="{FF2B5EF4-FFF2-40B4-BE49-F238E27FC236}">
                <a16:creationId xmlns:a16="http://schemas.microsoft.com/office/drawing/2014/main" id="{2702009B-87AF-93AA-F284-B87DD0EEB35A}"/>
              </a:ext>
            </a:extLst>
          </p:cNvPr>
          <p:cNvGrpSpPr/>
          <p:nvPr/>
        </p:nvGrpSpPr>
        <p:grpSpPr>
          <a:xfrm>
            <a:off x="5222106" y="3739399"/>
            <a:ext cx="1869291" cy="2331415"/>
            <a:chOff x="484289" y="1039091"/>
            <a:chExt cx="1843275" cy="2372371"/>
          </a:xfrm>
        </p:grpSpPr>
        <p:grpSp>
          <p:nvGrpSpPr>
            <p:cNvPr id="255" name="Skupina 254">
              <a:extLst>
                <a:ext uri="{FF2B5EF4-FFF2-40B4-BE49-F238E27FC236}">
                  <a16:creationId xmlns:a16="http://schemas.microsoft.com/office/drawing/2014/main" id="{E0EA0E67-E3E9-A7F6-7CD5-1081AA63C459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61" name="Obdélník 260">
                <a:extLst>
                  <a:ext uri="{FF2B5EF4-FFF2-40B4-BE49-F238E27FC236}">
                    <a16:creationId xmlns:a16="http://schemas.microsoft.com/office/drawing/2014/main" id="{8ADF9A1D-7F44-C7C2-DC92-C7354036F95A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62" name="Rectangle 203">
                <a:extLst>
                  <a:ext uri="{FF2B5EF4-FFF2-40B4-BE49-F238E27FC236}">
                    <a16:creationId xmlns:a16="http://schemas.microsoft.com/office/drawing/2014/main" id="{E246EDF5-EE43-F2CD-B2F7-5EC4DE4CB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56" name="Line 204">
              <a:extLst>
                <a:ext uri="{FF2B5EF4-FFF2-40B4-BE49-F238E27FC236}">
                  <a16:creationId xmlns:a16="http://schemas.microsoft.com/office/drawing/2014/main" id="{C01DB496-4426-67B4-5675-772848DAC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57" name="Line 204">
              <a:extLst>
                <a:ext uri="{FF2B5EF4-FFF2-40B4-BE49-F238E27FC236}">
                  <a16:creationId xmlns:a16="http://schemas.microsoft.com/office/drawing/2014/main" id="{A6863116-A491-61D2-70C5-506982436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58" name="Line 204">
              <a:extLst>
                <a:ext uri="{FF2B5EF4-FFF2-40B4-BE49-F238E27FC236}">
                  <a16:creationId xmlns:a16="http://schemas.microsoft.com/office/drawing/2014/main" id="{FAD8AEA9-67AD-3C07-9E8A-301FB35C1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59" name="Line 204">
              <a:extLst>
                <a:ext uri="{FF2B5EF4-FFF2-40B4-BE49-F238E27FC236}">
                  <a16:creationId xmlns:a16="http://schemas.microsoft.com/office/drawing/2014/main" id="{C6F383A2-3F6C-C4A7-FFCB-60E4A25EF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60" name="Rectangle 210">
              <a:extLst>
                <a:ext uri="{FF2B5EF4-FFF2-40B4-BE49-F238E27FC236}">
                  <a16:creationId xmlns:a16="http://schemas.microsoft.com/office/drawing/2014/main" id="{00EDCFC7-7A5E-DA81-04ED-563F3D064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11892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Producer of various electronic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 </a:t>
              </a: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devices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263" name="Rectangle 210">
            <a:extLst>
              <a:ext uri="{FF2B5EF4-FFF2-40B4-BE49-F238E27FC236}">
                <a16:creationId xmlns:a16="http://schemas.microsoft.com/office/drawing/2014/main" id="{57F7D59A-3B3B-BFCB-4F64-5E4DF1A40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737" y="4529079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Electronics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sp>
        <p:nvSpPr>
          <p:cNvPr id="264" name="Rectangle 210">
            <a:extLst>
              <a:ext uri="{FF2B5EF4-FFF2-40B4-BE49-F238E27FC236}">
                <a16:creationId xmlns:a16="http://schemas.microsoft.com/office/drawing/2014/main" id="{8ED30530-E271-5FFF-36D8-82E68924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640" y="5207648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Sold to Shurter group</a:t>
            </a:r>
          </a:p>
        </p:txBody>
      </p:sp>
      <p:pic>
        <p:nvPicPr>
          <p:cNvPr id="267" name="Obrázek 266">
            <a:extLst>
              <a:ext uri="{FF2B5EF4-FFF2-40B4-BE49-F238E27FC236}">
                <a16:creationId xmlns:a16="http://schemas.microsoft.com/office/drawing/2014/main" id="{E9D9FE86-2538-9596-1E9B-B199225E5AF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4298" y="4056286"/>
            <a:ext cx="391254" cy="451218"/>
          </a:xfrm>
          <a:prstGeom prst="rect">
            <a:avLst/>
          </a:prstGeom>
        </p:spPr>
      </p:pic>
      <p:pic>
        <p:nvPicPr>
          <p:cNvPr id="268" name="Obrázek 267">
            <a:extLst>
              <a:ext uri="{FF2B5EF4-FFF2-40B4-BE49-F238E27FC236}">
                <a16:creationId xmlns:a16="http://schemas.microsoft.com/office/drawing/2014/main" id="{4682DAED-A593-2211-872F-40160CA146B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92" y="5633619"/>
            <a:ext cx="985865" cy="195739"/>
          </a:xfrm>
          <a:prstGeom prst="rect">
            <a:avLst/>
          </a:prstGeom>
        </p:spPr>
      </p:pic>
      <p:grpSp>
        <p:nvGrpSpPr>
          <p:cNvPr id="269" name="Skupina 268">
            <a:extLst>
              <a:ext uri="{FF2B5EF4-FFF2-40B4-BE49-F238E27FC236}">
                <a16:creationId xmlns:a16="http://schemas.microsoft.com/office/drawing/2014/main" id="{045CB784-25EB-EFCB-3C01-A7F42AFA6EEA}"/>
              </a:ext>
            </a:extLst>
          </p:cNvPr>
          <p:cNvGrpSpPr/>
          <p:nvPr/>
        </p:nvGrpSpPr>
        <p:grpSpPr>
          <a:xfrm>
            <a:off x="7492068" y="3752556"/>
            <a:ext cx="1869291" cy="2331415"/>
            <a:chOff x="484289" y="1039091"/>
            <a:chExt cx="1843275" cy="2372371"/>
          </a:xfrm>
        </p:grpSpPr>
        <p:grpSp>
          <p:nvGrpSpPr>
            <p:cNvPr id="270" name="Skupina 269">
              <a:extLst>
                <a:ext uri="{FF2B5EF4-FFF2-40B4-BE49-F238E27FC236}">
                  <a16:creationId xmlns:a16="http://schemas.microsoft.com/office/drawing/2014/main" id="{52AED0AD-2E11-BCCF-077E-D5EF69CC9128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76" name="Obdélník 275">
                <a:extLst>
                  <a:ext uri="{FF2B5EF4-FFF2-40B4-BE49-F238E27FC236}">
                    <a16:creationId xmlns:a16="http://schemas.microsoft.com/office/drawing/2014/main" id="{9C468819-345E-26C0-13C6-DAA62B8C59EE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77" name="Rectangle 203">
                <a:extLst>
                  <a:ext uri="{FF2B5EF4-FFF2-40B4-BE49-F238E27FC236}">
                    <a16:creationId xmlns:a16="http://schemas.microsoft.com/office/drawing/2014/main" id="{494DF8A4-33FC-7B84-86DE-1E5557256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71" name="Line 204">
              <a:extLst>
                <a:ext uri="{FF2B5EF4-FFF2-40B4-BE49-F238E27FC236}">
                  <a16:creationId xmlns:a16="http://schemas.microsoft.com/office/drawing/2014/main" id="{29B48231-BDCF-E110-3DCD-5798029CC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51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72" name="Line 204">
              <a:extLst>
                <a:ext uri="{FF2B5EF4-FFF2-40B4-BE49-F238E27FC236}">
                  <a16:creationId xmlns:a16="http://schemas.microsoft.com/office/drawing/2014/main" id="{0CE9EACB-C4F0-295A-2FCB-A0265EDD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51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73" name="Line 204">
              <a:extLst>
                <a:ext uri="{FF2B5EF4-FFF2-40B4-BE49-F238E27FC236}">
                  <a16:creationId xmlns:a16="http://schemas.microsoft.com/office/drawing/2014/main" id="{90CAAFD6-FFC9-1285-79A1-8AD31A313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51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74" name="Line 204">
              <a:extLst>
                <a:ext uri="{FF2B5EF4-FFF2-40B4-BE49-F238E27FC236}">
                  <a16:creationId xmlns:a16="http://schemas.microsoft.com/office/drawing/2014/main" id="{C0BEA368-C60B-2514-F7F7-D0F96F7A4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514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75" name="Rectangle 210">
              <a:extLst>
                <a:ext uri="{FF2B5EF4-FFF2-40B4-BE49-F238E27FC236}">
                  <a16:creationId xmlns:a16="http://schemas.microsoft.com/office/drawing/2014/main" id="{CEC7824F-F924-5AD7-3F22-8A6003AFB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15275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</p:grpSp>
      <p:sp>
        <p:nvSpPr>
          <p:cNvPr id="278" name="Rectangle 210">
            <a:extLst>
              <a:ext uri="{FF2B5EF4-FFF2-40B4-BE49-F238E27FC236}">
                <a16:creationId xmlns:a16="http://schemas.microsoft.com/office/drawing/2014/main" id="{1CA4D4B2-267B-266F-DA8C-FA55B549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699" y="4533923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Agriculture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sp>
        <p:nvSpPr>
          <p:cNvPr id="279" name="Rectangle 210">
            <a:extLst>
              <a:ext uri="{FF2B5EF4-FFF2-40B4-BE49-F238E27FC236}">
                <a16:creationId xmlns:a16="http://schemas.microsoft.com/office/drawing/2014/main" id="{CAC582D8-91C1-49C7-786A-577797632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602" y="5220805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Company acquired</a:t>
            </a:r>
          </a:p>
        </p:txBody>
      </p:sp>
      <p:pic>
        <p:nvPicPr>
          <p:cNvPr id="281" name="Obrázek 280">
            <a:extLst>
              <a:ext uri="{FF2B5EF4-FFF2-40B4-BE49-F238E27FC236}">
                <a16:creationId xmlns:a16="http://schemas.microsoft.com/office/drawing/2014/main" id="{FB4CAE5F-0E45-A492-0AF2-D4CE100D49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481" y="5622931"/>
            <a:ext cx="596256" cy="232574"/>
          </a:xfrm>
          <a:prstGeom prst="rect">
            <a:avLst/>
          </a:prstGeom>
        </p:spPr>
      </p:pic>
      <p:grpSp>
        <p:nvGrpSpPr>
          <p:cNvPr id="282" name="Skupina 281">
            <a:extLst>
              <a:ext uri="{FF2B5EF4-FFF2-40B4-BE49-F238E27FC236}">
                <a16:creationId xmlns:a16="http://schemas.microsoft.com/office/drawing/2014/main" id="{53F4396D-17ED-B869-F6AB-0906C7FF86A2}"/>
              </a:ext>
            </a:extLst>
          </p:cNvPr>
          <p:cNvGrpSpPr/>
          <p:nvPr/>
        </p:nvGrpSpPr>
        <p:grpSpPr>
          <a:xfrm>
            <a:off x="9712049" y="3763510"/>
            <a:ext cx="1869291" cy="2331415"/>
            <a:chOff x="484289" y="1039091"/>
            <a:chExt cx="1843275" cy="2372371"/>
          </a:xfrm>
        </p:grpSpPr>
        <p:grpSp>
          <p:nvGrpSpPr>
            <p:cNvPr id="283" name="Skupina 282">
              <a:extLst>
                <a:ext uri="{FF2B5EF4-FFF2-40B4-BE49-F238E27FC236}">
                  <a16:creationId xmlns:a16="http://schemas.microsoft.com/office/drawing/2014/main" id="{CCD1B233-C56A-4AA6-2B59-D8C202E16193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89" name="Obdélník 288">
                <a:extLst>
                  <a:ext uri="{FF2B5EF4-FFF2-40B4-BE49-F238E27FC236}">
                    <a16:creationId xmlns:a16="http://schemas.microsoft.com/office/drawing/2014/main" id="{9B2771A6-E53E-7028-503C-661008DBE0D6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90" name="Rectangle 203">
                <a:extLst>
                  <a:ext uri="{FF2B5EF4-FFF2-40B4-BE49-F238E27FC236}">
                    <a16:creationId xmlns:a16="http://schemas.microsoft.com/office/drawing/2014/main" id="{299DA8FD-647B-FF24-25FD-766D30CE4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84" name="Line 204">
              <a:extLst>
                <a:ext uri="{FF2B5EF4-FFF2-40B4-BE49-F238E27FC236}">
                  <a16:creationId xmlns:a16="http://schemas.microsoft.com/office/drawing/2014/main" id="{DF54D54B-B43A-4EAD-6BE9-DCB456959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85" name="Line 204">
              <a:extLst>
                <a:ext uri="{FF2B5EF4-FFF2-40B4-BE49-F238E27FC236}">
                  <a16:creationId xmlns:a16="http://schemas.microsoft.com/office/drawing/2014/main" id="{F76EE846-9174-4C44-FD83-71AB2BE16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86" name="Line 204">
              <a:extLst>
                <a:ext uri="{FF2B5EF4-FFF2-40B4-BE49-F238E27FC236}">
                  <a16:creationId xmlns:a16="http://schemas.microsoft.com/office/drawing/2014/main" id="{BE42EDB4-5C1F-FB40-D604-060AD7446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44379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87" name="Line 204">
              <a:extLst>
                <a:ext uri="{FF2B5EF4-FFF2-40B4-BE49-F238E27FC236}">
                  <a16:creationId xmlns:a16="http://schemas.microsoft.com/office/drawing/2014/main" id="{AE16A48A-3E6F-5BF1-2AD9-019BA8009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2" y="28126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88" name="Rectangle 210">
              <a:extLst>
                <a:ext uri="{FF2B5EF4-FFF2-40B4-BE49-F238E27FC236}">
                  <a16:creationId xmlns:a16="http://schemas.microsoft.com/office/drawing/2014/main" id="{15A0497C-DFE8-45AA-6F6F-3F3926A6D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85" y="2110464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</a:t>
              </a: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Real-estate company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291" name="Rectangle 210">
            <a:extLst>
              <a:ext uri="{FF2B5EF4-FFF2-40B4-BE49-F238E27FC236}">
                <a16:creationId xmlns:a16="http://schemas.microsoft.com/office/drawing/2014/main" id="{D2C5A78C-05E1-C75F-8D2F-FA36F545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1993" y="4553190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Real-estate/ Offices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sp>
        <p:nvSpPr>
          <p:cNvPr id="292" name="Rectangle 210">
            <a:extLst>
              <a:ext uri="{FF2B5EF4-FFF2-40B4-BE49-F238E27FC236}">
                <a16:creationId xmlns:a16="http://schemas.microsoft.com/office/drawing/2014/main" id="{B4B5A671-58EE-1977-9E6A-EBC0B580A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5583" y="5231759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Company acquired</a:t>
            </a:r>
          </a:p>
        </p:txBody>
      </p:sp>
      <p:pic>
        <p:nvPicPr>
          <p:cNvPr id="295" name="Obrázek 294">
            <a:extLst>
              <a:ext uri="{FF2B5EF4-FFF2-40B4-BE49-F238E27FC236}">
                <a16:creationId xmlns:a16="http://schemas.microsoft.com/office/drawing/2014/main" id="{D8BC3428-1056-3E9A-2310-8B5DE6F5CE6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733" y="4114479"/>
            <a:ext cx="642680" cy="296844"/>
          </a:xfrm>
          <a:prstGeom prst="rect">
            <a:avLst/>
          </a:prstGeom>
        </p:spPr>
      </p:pic>
      <p:pic>
        <p:nvPicPr>
          <p:cNvPr id="296" name="Obrázek 295">
            <a:extLst>
              <a:ext uri="{FF2B5EF4-FFF2-40B4-BE49-F238E27FC236}">
                <a16:creationId xmlns:a16="http://schemas.microsoft.com/office/drawing/2014/main" id="{B147A6B6-CB6D-8967-5F99-C2CE016155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5499" y="4154975"/>
            <a:ext cx="791831" cy="233138"/>
          </a:xfrm>
          <a:prstGeom prst="rect">
            <a:avLst/>
          </a:prstGeom>
        </p:spPr>
      </p:pic>
      <p:sp>
        <p:nvSpPr>
          <p:cNvPr id="297" name="Rectangle 210">
            <a:extLst>
              <a:ext uri="{FF2B5EF4-FFF2-40B4-BE49-F238E27FC236}">
                <a16:creationId xmlns:a16="http://schemas.microsoft.com/office/drawing/2014/main" id="{78EDCFE6-EF2B-EAFB-716C-960C7FE54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3678" y="5640235"/>
            <a:ext cx="1795471" cy="235290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Park PDB</a:t>
            </a:r>
          </a:p>
        </p:txBody>
      </p:sp>
    </p:spTree>
    <p:extLst>
      <p:ext uri="{BB962C8B-B14F-4D97-AF65-F5344CB8AC3E}">
        <p14:creationId xmlns:p14="http://schemas.microsoft.com/office/powerpoint/2010/main" val="347352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D73D0-56B4-4272-DED9-A8B68C9A6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A9A8B-AA6A-51B2-155A-29D685101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12" y="177742"/>
            <a:ext cx="9724104" cy="5010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Selected </a:t>
            </a:r>
            <a:r>
              <a:rPr lang="cs-CZ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CLA </a:t>
            </a:r>
            <a:r>
              <a:rPr lang="en-US" sz="2000" dirty="0">
                <a:solidFill>
                  <a:srgbClr val="2D314F"/>
                </a:solidFill>
                <a:latin typeface="Museo Sans 700" panose="02000000000000000000" pitchFamily="50" charset="-18"/>
                <a:ea typeface="Roboto Black" panose="02000000000000000000" pitchFamily="2" charset="0"/>
                <a:cs typeface="Roboto Black" panose="02000000000000000000" pitchFamily="2" charset="0"/>
              </a:rPr>
              <a:t>Corporate Finance Transactions</a:t>
            </a:r>
            <a:endParaRPr lang="en-GB" sz="2000" dirty="0">
              <a:solidFill>
                <a:srgbClr val="2D314F"/>
              </a:solidFill>
              <a:latin typeface="Museo Sans 700" panose="02000000000000000000" pitchFamily="50" charset="-18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Obrázek 4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62D80694-1113-C070-17A3-CD97D2C18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" y="6317885"/>
            <a:ext cx="1562990" cy="277646"/>
          </a:xfrm>
          <a:prstGeom prst="rect">
            <a:avLst/>
          </a:prstGeom>
        </p:spPr>
      </p:pic>
      <p:grpSp>
        <p:nvGrpSpPr>
          <p:cNvPr id="67" name="Skupina 66">
            <a:extLst>
              <a:ext uri="{FF2B5EF4-FFF2-40B4-BE49-F238E27FC236}">
                <a16:creationId xmlns:a16="http://schemas.microsoft.com/office/drawing/2014/main" id="{99F2FF0C-D4DB-D39C-9E2D-0A1BE8E16AB7}"/>
              </a:ext>
            </a:extLst>
          </p:cNvPr>
          <p:cNvGrpSpPr/>
          <p:nvPr/>
        </p:nvGrpSpPr>
        <p:grpSpPr>
          <a:xfrm>
            <a:off x="743607" y="1015188"/>
            <a:ext cx="1869290" cy="2331415"/>
            <a:chOff x="484288" y="1039091"/>
            <a:chExt cx="1843274" cy="2372371"/>
          </a:xfrm>
        </p:grpSpPr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10B31644-97F9-F011-8C5D-F790519A9B86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74" name="Obdélník 73">
                <a:extLst>
                  <a:ext uri="{FF2B5EF4-FFF2-40B4-BE49-F238E27FC236}">
                    <a16:creationId xmlns:a16="http://schemas.microsoft.com/office/drawing/2014/main" id="{89233A8C-0F72-C58A-3709-0808F4D3178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75" name="Rectangle 210">
                <a:extLst>
                  <a:ext uri="{FF2B5EF4-FFF2-40B4-BE49-F238E27FC236}">
                    <a16:creationId xmlns:a16="http://schemas.microsoft.com/office/drawing/2014/main" id="{9612A81F-D541-89D9-96CB-CC9FE479C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703455"/>
                <a:ext cx="1915614" cy="525608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Food production / Producer of frozen food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76" name="Rectangle 203">
                <a:extLst>
                  <a:ext uri="{FF2B5EF4-FFF2-40B4-BE49-F238E27FC236}">
                    <a16:creationId xmlns:a16="http://schemas.microsoft.com/office/drawing/2014/main" id="{350DBB37-7146-7B29-7A69-8A48029FE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69" name="Line 204">
              <a:extLst>
                <a:ext uri="{FF2B5EF4-FFF2-40B4-BE49-F238E27FC236}">
                  <a16:creationId xmlns:a16="http://schemas.microsoft.com/office/drawing/2014/main" id="{11B29137-22F4-1D2F-C9BF-01710C698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0" name="Line 204">
              <a:extLst>
                <a:ext uri="{FF2B5EF4-FFF2-40B4-BE49-F238E27FC236}">
                  <a16:creationId xmlns:a16="http://schemas.microsoft.com/office/drawing/2014/main" id="{90D5F913-1D75-95E9-71A6-ACF604B72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1" name="Line 204">
              <a:extLst>
                <a:ext uri="{FF2B5EF4-FFF2-40B4-BE49-F238E27FC236}">
                  <a16:creationId xmlns:a16="http://schemas.microsoft.com/office/drawing/2014/main" id="{0A443A6E-D287-50D5-1FD2-CC066E1BC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72" name="Rectangle 210">
              <a:extLst>
                <a:ext uri="{FF2B5EF4-FFF2-40B4-BE49-F238E27FC236}">
                  <a16:creationId xmlns:a16="http://schemas.microsoft.com/office/drawing/2014/main" id="{9051816A-231D-FF0C-998D-05C1CA807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23827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73" name="Rectangle 210">
              <a:extLst>
                <a:ext uri="{FF2B5EF4-FFF2-40B4-BE49-F238E27FC236}">
                  <a16:creationId xmlns:a16="http://schemas.microsoft.com/office/drawing/2014/main" id="{CA21A6A6-E980-01CC-BFFC-A94B19A25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</p:grpSp>
      <p:sp>
        <p:nvSpPr>
          <p:cNvPr id="78" name="Line 204">
            <a:extLst>
              <a:ext uri="{FF2B5EF4-FFF2-40B4-BE49-F238E27FC236}">
                <a16:creationId xmlns:a16="http://schemas.microsoft.com/office/drawing/2014/main" id="{B831EE7B-294B-EEBD-F1A9-B617B54FF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7099" y="2912939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80" name="Obrázek 79">
            <a:extLst>
              <a:ext uri="{FF2B5EF4-FFF2-40B4-BE49-F238E27FC236}">
                <a16:creationId xmlns:a16="http://schemas.microsoft.com/office/drawing/2014/main" id="{3F16613A-4227-C658-6D63-2247429996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782" y="1343045"/>
            <a:ext cx="530434" cy="354040"/>
          </a:xfrm>
          <a:prstGeom prst="rect">
            <a:avLst/>
          </a:prstGeom>
        </p:spPr>
      </p:pic>
      <p:pic>
        <p:nvPicPr>
          <p:cNvPr id="82" name="Obrázek 81">
            <a:extLst>
              <a:ext uri="{FF2B5EF4-FFF2-40B4-BE49-F238E27FC236}">
                <a16:creationId xmlns:a16="http://schemas.microsoft.com/office/drawing/2014/main" id="{7AA5BCC0-2663-1E2A-4D4D-625E0D6057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843" y="2974906"/>
            <a:ext cx="617642" cy="269704"/>
          </a:xfrm>
          <a:prstGeom prst="rect">
            <a:avLst/>
          </a:prstGeom>
        </p:spPr>
      </p:pic>
      <p:grpSp>
        <p:nvGrpSpPr>
          <p:cNvPr id="83" name="Skupina 82">
            <a:extLst>
              <a:ext uri="{FF2B5EF4-FFF2-40B4-BE49-F238E27FC236}">
                <a16:creationId xmlns:a16="http://schemas.microsoft.com/office/drawing/2014/main" id="{27662261-495E-D40B-CE32-B1909C3BFD9A}"/>
              </a:ext>
            </a:extLst>
          </p:cNvPr>
          <p:cNvGrpSpPr/>
          <p:nvPr/>
        </p:nvGrpSpPr>
        <p:grpSpPr>
          <a:xfrm>
            <a:off x="2987848" y="1019000"/>
            <a:ext cx="1869291" cy="2331415"/>
            <a:chOff x="484289" y="1039091"/>
            <a:chExt cx="1843275" cy="2372371"/>
          </a:xfrm>
        </p:grpSpPr>
        <p:grpSp>
          <p:nvGrpSpPr>
            <p:cNvPr id="84" name="Skupina 83">
              <a:extLst>
                <a:ext uri="{FF2B5EF4-FFF2-40B4-BE49-F238E27FC236}">
                  <a16:creationId xmlns:a16="http://schemas.microsoft.com/office/drawing/2014/main" id="{1E3CA62C-0F58-471F-6E79-416D98EF165B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91" name="Obdélník 90">
                <a:extLst>
                  <a:ext uri="{FF2B5EF4-FFF2-40B4-BE49-F238E27FC236}">
                    <a16:creationId xmlns:a16="http://schemas.microsoft.com/office/drawing/2014/main" id="{7B69D002-0DCB-548C-C2E2-458546D81877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92" name="Rectangle 203">
                <a:extLst>
                  <a:ext uri="{FF2B5EF4-FFF2-40B4-BE49-F238E27FC236}">
                    <a16:creationId xmlns:a16="http://schemas.microsoft.com/office/drawing/2014/main" id="{0C8D13B9-E249-F1B3-D369-CA6EC208E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85" name="Line 204">
              <a:extLst>
                <a:ext uri="{FF2B5EF4-FFF2-40B4-BE49-F238E27FC236}">
                  <a16:creationId xmlns:a16="http://schemas.microsoft.com/office/drawing/2014/main" id="{B0B2DE7F-49E9-70AD-5EBF-D1130692D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6" name="Line 204">
              <a:extLst>
                <a:ext uri="{FF2B5EF4-FFF2-40B4-BE49-F238E27FC236}">
                  <a16:creationId xmlns:a16="http://schemas.microsoft.com/office/drawing/2014/main" id="{7EA32E18-6C86-0A97-24AE-D02DB5238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7" name="Line 204">
              <a:extLst>
                <a:ext uri="{FF2B5EF4-FFF2-40B4-BE49-F238E27FC236}">
                  <a16:creationId xmlns:a16="http://schemas.microsoft.com/office/drawing/2014/main" id="{A650F7A4-EFCB-8ED5-3126-6CD1634B2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21436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8" name="Line 204">
              <a:extLst>
                <a:ext uri="{FF2B5EF4-FFF2-40B4-BE49-F238E27FC236}">
                  <a16:creationId xmlns:a16="http://schemas.microsoft.com/office/drawing/2014/main" id="{3FE11B1A-BB86-8113-1B9A-EE0723D2D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93953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89" name="Rectangle 210">
              <a:extLst>
                <a:ext uri="{FF2B5EF4-FFF2-40B4-BE49-F238E27FC236}">
                  <a16:creationId xmlns:a16="http://schemas.microsoft.com/office/drawing/2014/main" id="{155FADF1-C511-308F-BF10-9E2F80068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0" y="2254267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company</a:t>
              </a:r>
            </a:p>
          </p:txBody>
        </p:sp>
        <p:sp>
          <p:nvSpPr>
            <p:cNvPr id="90" name="Rectangle 210">
              <a:extLst>
                <a:ext uri="{FF2B5EF4-FFF2-40B4-BE49-F238E27FC236}">
                  <a16:creationId xmlns:a16="http://schemas.microsoft.com/office/drawing/2014/main" id="{EF4ED96F-4E56-2D62-A9FD-0A08E0136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69385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</p:grpSp>
      <p:pic>
        <p:nvPicPr>
          <p:cNvPr id="93" name="Obrázek 92">
            <a:extLst>
              <a:ext uri="{FF2B5EF4-FFF2-40B4-BE49-F238E27FC236}">
                <a16:creationId xmlns:a16="http://schemas.microsoft.com/office/drawing/2014/main" id="{38B82030-115E-CB63-D9E3-26A91AF7B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529" y="1406446"/>
            <a:ext cx="830120" cy="231720"/>
          </a:xfrm>
          <a:prstGeom prst="rect">
            <a:avLst/>
          </a:prstGeom>
        </p:spPr>
      </p:pic>
      <p:sp>
        <p:nvSpPr>
          <p:cNvPr id="94" name="Rectangle 210">
            <a:extLst>
              <a:ext uri="{FF2B5EF4-FFF2-40B4-BE49-F238E27FC236}">
                <a16:creationId xmlns:a16="http://schemas.microsoft.com/office/drawing/2014/main" id="{C969D224-50B7-A142-EF19-68D1E9BAB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105" y="1708924"/>
            <a:ext cx="1795471" cy="29684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Food production / Food processing and distribution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96" name="Obrázek 95">
            <a:extLst>
              <a:ext uri="{FF2B5EF4-FFF2-40B4-BE49-F238E27FC236}">
                <a16:creationId xmlns:a16="http://schemas.microsoft.com/office/drawing/2014/main" id="{1B1421B9-8537-8CA2-ECF5-AB11B976E2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600" y="2898846"/>
            <a:ext cx="509977" cy="438579"/>
          </a:xfrm>
          <a:prstGeom prst="rect">
            <a:avLst/>
          </a:prstGeom>
        </p:spPr>
      </p:pic>
      <p:grpSp>
        <p:nvGrpSpPr>
          <p:cNvPr id="97" name="Skupina 96">
            <a:extLst>
              <a:ext uri="{FF2B5EF4-FFF2-40B4-BE49-F238E27FC236}">
                <a16:creationId xmlns:a16="http://schemas.microsoft.com/office/drawing/2014/main" id="{FD1DADA2-0AC7-6E25-D746-BCB44B0A28D4}"/>
              </a:ext>
            </a:extLst>
          </p:cNvPr>
          <p:cNvGrpSpPr/>
          <p:nvPr/>
        </p:nvGrpSpPr>
        <p:grpSpPr>
          <a:xfrm>
            <a:off x="5218182" y="1022774"/>
            <a:ext cx="1869290" cy="2331415"/>
            <a:chOff x="484288" y="1039091"/>
            <a:chExt cx="1843274" cy="2372371"/>
          </a:xfrm>
        </p:grpSpPr>
        <p:grpSp>
          <p:nvGrpSpPr>
            <p:cNvPr id="98" name="Skupina 97">
              <a:extLst>
                <a:ext uri="{FF2B5EF4-FFF2-40B4-BE49-F238E27FC236}">
                  <a16:creationId xmlns:a16="http://schemas.microsoft.com/office/drawing/2014/main" id="{EF321CF4-4CA4-30F2-E935-9CB946B2EF26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104" name="Obdélník 103">
                <a:extLst>
                  <a:ext uri="{FF2B5EF4-FFF2-40B4-BE49-F238E27FC236}">
                    <a16:creationId xmlns:a16="http://schemas.microsoft.com/office/drawing/2014/main" id="{EF13F20C-8A94-1E76-7F09-CA814450D2CD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05" name="Rectangle 210">
                <a:extLst>
                  <a:ext uri="{FF2B5EF4-FFF2-40B4-BE49-F238E27FC236}">
                    <a16:creationId xmlns:a16="http://schemas.microsoft.com/office/drawing/2014/main" id="{83736333-515C-DA19-6560-19412646E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732893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Light industry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106" name="Rectangle 203">
                <a:extLst>
                  <a:ext uri="{FF2B5EF4-FFF2-40B4-BE49-F238E27FC236}">
                    <a16:creationId xmlns:a16="http://schemas.microsoft.com/office/drawing/2014/main" id="{BD7128C7-B900-4F84-517D-92B60E59D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99" name="Line 204">
              <a:extLst>
                <a:ext uri="{FF2B5EF4-FFF2-40B4-BE49-F238E27FC236}">
                  <a16:creationId xmlns:a16="http://schemas.microsoft.com/office/drawing/2014/main" id="{85300EA7-C227-AD82-B534-C4B57B628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0" name="Line 204">
              <a:extLst>
                <a:ext uri="{FF2B5EF4-FFF2-40B4-BE49-F238E27FC236}">
                  <a16:creationId xmlns:a16="http://schemas.microsoft.com/office/drawing/2014/main" id="{AE52B41D-61BE-3214-33E9-FA3B7C27D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10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1" name="Line 204">
              <a:extLst>
                <a:ext uri="{FF2B5EF4-FFF2-40B4-BE49-F238E27FC236}">
                  <a16:creationId xmlns:a16="http://schemas.microsoft.com/office/drawing/2014/main" id="{E9C70E66-DAA8-6D25-BFC9-DEC76541A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09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02" name="Rectangle 210">
              <a:extLst>
                <a:ext uri="{FF2B5EF4-FFF2-40B4-BE49-F238E27FC236}">
                  <a16:creationId xmlns:a16="http://schemas.microsoft.com/office/drawing/2014/main" id="{988DD9B4-C501-CD3A-64BA-290BAF685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45229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Automotive industry 1st tier supplier</a:t>
              </a:r>
              <a:endParaRPr lang="cs-CZ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  <a:p>
              <a:pPr algn="ctr" defTabSz="472839" eaLnBrk="0" hangingPunct="0">
                <a:defRPr/>
              </a:pP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industrial property</a:t>
              </a:r>
            </a:p>
          </p:txBody>
        </p:sp>
        <p:sp>
          <p:nvSpPr>
            <p:cNvPr id="103" name="Rectangle 210">
              <a:extLst>
                <a:ext uri="{FF2B5EF4-FFF2-40B4-BE49-F238E27FC236}">
                  <a16:creationId xmlns:a16="http://schemas.microsoft.com/office/drawing/2014/main" id="{A7163EA9-E697-6E2F-D176-B0CD6BC08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 WMS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Grou</a:t>
              </a:r>
              <a:r>
                <a:rPr lang="cs-CZ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</a:t>
              </a: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pic>
        <p:nvPicPr>
          <p:cNvPr id="107" name="Obrázek 106">
            <a:extLst>
              <a:ext uri="{FF2B5EF4-FFF2-40B4-BE49-F238E27FC236}">
                <a16:creationId xmlns:a16="http://schemas.microsoft.com/office/drawing/2014/main" id="{2677565D-C908-6FF0-13B3-55084A6E25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548" y="1468130"/>
            <a:ext cx="1004556" cy="188154"/>
          </a:xfrm>
          <a:prstGeom prst="rect">
            <a:avLst/>
          </a:prstGeom>
        </p:spPr>
      </p:pic>
      <p:sp>
        <p:nvSpPr>
          <p:cNvPr id="108" name="Line 204">
            <a:extLst>
              <a:ext uri="{FF2B5EF4-FFF2-40B4-BE49-F238E27FC236}">
                <a16:creationId xmlns:a16="http://schemas.microsoft.com/office/drawing/2014/main" id="{FE1E03B6-E2C2-B74B-4620-CBDA8E4C4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5048" y="2920525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110" name="Obrázek 109">
            <a:extLst>
              <a:ext uri="{FF2B5EF4-FFF2-40B4-BE49-F238E27FC236}">
                <a16:creationId xmlns:a16="http://schemas.microsoft.com/office/drawing/2014/main" id="{38427C60-1888-ED09-6034-6CEE1254EC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9731" y="2974823"/>
            <a:ext cx="857895" cy="313864"/>
          </a:xfrm>
          <a:prstGeom prst="rect">
            <a:avLst/>
          </a:prstGeom>
        </p:spPr>
      </p:pic>
      <p:grpSp>
        <p:nvGrpSpPr>
          <p:cNvPr id="111" name="Skupina 110">
            <a:extLst>
              <a:ext uri="{FF2B5EF4-FFF2-40B4-BE49-F238E27FC236}">
                <a16:creationId xmlns:a16="http://schemas.microsoft.com/office/drawing/2014/main" id="{59ABB1FC-6A26-7AB9-E509-A8684812FE8C}"/>
              </a:ext>
            </a:extLst>
          </p:cNvPr>
          <p:cNvGrpSpPr/>
          <p:nvPr/>
        </p:nvGrpSpPr>
        <p:grpSpPr>
          <a:xfrm>
            <a:off x="7454699" y="1026815"/>
            <a:ext cx="1869290" cy="2331415"/>
            <a:chOff x="484288" y="1039091"/>
            <a:chExt cx="1843274" cy="2372371"/>
          </a:xfrm>
        </p:grpSpPr>
        <p:grpSp>
          <p:nvGrpSpPr>
            <p:cNvPr id="112" name="Skupina 111">
              <a:extLst>
                <a:ext uri="{FF2B5EF4-FFF2-40B4-BE49-F238E27FC236}">
                  <a16:creationId xmlns:a16="http://schemas.microsoft.com/office/drawing/2014/main" id="{48012EF4-BE86-7EB4-5BB5-6FE4B09BCD3D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118" name="Obdélník 117">
                <a:extLst>
                  <a:ext uri="{FF2B5EF4-FFF2-40B4-BE49-F238E27FC236}">
                    <a16:creationId xmlns:a16="http://schemas.microsoft.com/office/drawing/2014/main" id="{626649DF-BB66-F898-6111-74D61DB0C058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19" name="Rectangle 210">
                <a:extLst>
                  <a:ext uri="{FF2B5EF4-FFF2-40B4-BE49-F238E27FC236}">
                    <a16:creationId xmlns:a16="http://schemas.microsoft.com/office/drawing/2014/main" id="{9DEB1E38-D861-705D-43AB-D264BBBB8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732893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E - commerce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120" name="Rectangle 203">
                <a:extLst>
                  <a:ext uri="{FF2B5EF4-FFF2-40B4-BE49-F238E27FC236}">
                    <a16:creationId xmlns:a16="http://schemas.microsoft.com/office/drawing/2014/main" id="{1A93620E-7538-6F86-54D2-4B72532E4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13" name="Line 204">
              <a:extLst>
                <a:ext uri="{FF2B5EF4-FFF2-40B4-BE49-F238E27FC236}">
                  <a16:creationId xmlns:a16="http://schemas.microsoft.com/office/drawing/2014/main" id="{31CBCFAC-68A6-4130-9320-569BD1401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4" name="Line 204">
              <a:extLst>
                <a:ext uri="{FF2B5EF4-FFF2-40B4-BE49-F238E27FC236}">
                  <a16:creationId xmlns:a16="http://schemas.microsoft.com/office/drawing/2014/main" id="{52473E94-B605-1A94-33AB-EFD46419F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10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5" name="Line 204">
              <a:extLst>
                <a:ext uri="{FF2B5EF4-FFF2-40B4-BE49-F238E27FC236}">
                  <a16:creationId xmlns:a16="http://schemas.microsoft.com/office/drawing/2014/main" id="{9F3A3327-4B75-03BB-0352-46B9D6EC5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09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16" name="Rectangle 210">
              <a:extLst>
                <a:ext uri="{FF2B5EF4-FFF2-40B4-BE49-F238E27FC236}">
                  <a16:creationId xmlns:a16="http://schemas.microsoft.com/office/drawing/2014/main" id="{AB27EB6C-6F5C-2A72-849B-AE443B286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4" y="2263651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Sale of company</a:t>
              </a:r>
            </a:p>
          </p:txBody>
        </p:sp>
        <p:sp>
          <p:nvSpPr>
            <p:cNvPr id="117" name="Rectangle 210">
              <a:extLst>
                <a:ext uri="{FF2B5EF4-FFF2-40B4-BE49-F238E27FC236}">
                  <a16:creationId xmlns:a16="http://schemas.microsoft.com/office/drawing/2014/main" id="{FD809A38-9B87-0745-B1E6-EAAD4FB01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 Czech News Center</a:t>
              </a:r>
            </a:p>
          </p:txBody>
        </p:sp>
      </p:grpSp>
      <p:sp>
        <p:nvSpPr>
          <p:cNvPr id="122" name="Line 204">
            <a:extLst>
              <a:ext uri="{FF2B5EF4-FFF2-40B4-BE49-F238E27FC236}">
                <a16:creationId xmlns:a16="http://schemas.microsoft.com/office/drawing/2014/main" id="{764F6697-504B-9A61-0EC2-75CB3541A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1565" y="2924566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130" name="Obrázek 129">
            <a:extLst>
              <a:ext uri="{FF2B5EF4-FFF2-40B4-BE49-F238E27FC236}">
                <a16:creationId xmlns:a16="http://schemas.microsoft.com/office/drawing/2014/main" id="{53AEBC0A-B51E-C3F7-6A71-629E4B6237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858" y="1330549"/>
            <a:ext cx="976011" cy="384291"/>
          </a:xfrm>
          <a:prstGeom prst="rect">
            <a:avLst/>
          </a:prstGeom>
        </p:spPr>
      </p:pic>
      <p:pic>
        <p:nvPicPr>
          <p:cNvPr id="131" name="Obrázek 130">
            <a:extLst>
              <a:ext uri="{FF2B5EF4-FFF2-40B4-BE49-F238E27FC236}">
                <a16:creationId xmlns:a16="http://schemas.microsoft.com/office/drawing/2014/main" id="{1770F965-904E-C97D-368D-2C233E74F1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0521" y="2968788"/>
            <a:ext cx="627309" cy="254382"/>
          </a:xfrm>
          <a:prstGeom prst="rect">
            <a:avLst/>
          </a:prstGeom>
        </p:spPr>
      </p:pic>
      <p:grpSp>
        <p:nvGrpSpPr>
          <p:cNvPr id="143" name="Skupina 142">
            <a:extLst>
              <a:ext uri="{FF2B5EF4-FFF2-40B4-BE49-F238E27FC236}">
                <a16:creationId xmlns:a16="http://schemas.microsoft.com/office/drawing/2014/main" id="{FD6D4E91-0A03-78E4-8A15-5F5D5986BC99}"/>
              </a:ext>
            </a:extLst>
          </p:cNvPr>
          <p:cNvGrpSpPr/>
          <p:nvPr/>
        </p:nvGrpSpPr>
        <p:grpSpPr>
          <a:xfrm>
            <a:off x="9734324" y="1049844"/>
            <a:ext cx="1869290" cy="2331415"/>
            <a:chOff x="484288" y="1039091"/>
            <a:chExt cx="1843274" cy="2372371"/>
          </a:xfrm>
        </p:grpSpPr>
        <p:grpSp>
          <p:nvGrpSpPr>
            <p:cNvPr id="153" name="Skupina 152">
              <a:extLst>
                <a:ext uri="{FF2B5EF4-FFF2-40B4-BE49-F238E27FC236}">
                  <a16:creationId xmlns:a16="http://schemas.microsoft.com/office/drawing/2014/main" id="{1096E1F0-C489-CE3D-5063-AF5E5D3993CE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186" name="Obdélník 185">
                <a:extLst>
                  <a:ext uri="{FF2B5EF4-FFF2-40B4-BE49-F238E27FC236}">
                    <a16:creationId xmlns:a16="http://schemas.microsoft.com/office/drawing/2014/main" id="{E7434D90-CD17-D7A9-F828-D8FED1C8DD9C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187" name="Rectangle 210">
                <a:extLst>
                  <a:ext uri="{FF2B5EF4-FFF2-40B4-BE49-F238E27FC236}">
                    <a16:creationId xmlns:a16="http://schemas.microsoft.com/office/drawing/2014/main" id="{313D66D5-42C7-7DD9-43D4-2B03BC61F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732893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Engineering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188" name="Rectangle 203">
                <a:extLst>
                  <a:ext uri="{FF2B5EF4-FFF2-40B4-BE49-F238E27FC236}">
                    <a16:creationId xmlns:a16="http://schemas.microsoft.com/office/drawing/2014/main" id="{C51D1A4D-DAA2-C902-6456-E805A553D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81" name="Line 204">
              <a:extLst>
                <a:ext uri="{FF2B5EF4-FFF2-40B4-BE49-F238E27FC236}">
                  <a16:creationId xmlns:a16="http://schemas.microsoft.com/office/drawing/2014/main" id="{008DE1E0-1B3D-6BAB-7D8D-69063A185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2" name="Line 204">
              <a:extLst>
                <a:ext uri="{FF2B5EF4-FFF2-40B4-BE49-F238E27FC236}">
                  <a16:creationId xmlns:a16="http://schemas.microsoft.com/office/drawing/2014/main" id="{0ABB7C14-9C2A-6E79-9658-6E4A20021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10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3" name="Line 204">
              <a:extLst>
                <a:ext uri="{FF2B5EF4-FFF2-40B4-BE49-F238E27FC236}">
                  <a16:creationId xmlns:a16="http://schemas.microsoft.com/office/drawing/2014/main" id="{D5169BFC-CDF8-1D38-1ACB-911CE8863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09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84" name="Rectangle 210">
              <a:extLst>
                <a:ext uri="{FF2B5EF4-FFF2-40B4-BE49-F238E27FC236}">
                  <a16:creationId xmlns:a16="http://schemas.microsoft.com/office/drawing/2014/main" id="{95027B4D-71C8-70F4-D78D-50D8C849B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4" y="2195983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Engineering company in the area of nuclear power</a:t>
              </a:r>
            </a:p>
          </p:txBody>
        </p:sp>
        <p:sp>
          <p:nvSpPr>
            <p:cNvPr id="185" name="Rectangle 210">
              <a:extLst>
                <a:ext uri="{FF2B5EF4-FFF2-40B4-BE49-F238E27FC236}">
                  <a16:creationId xmlns:a16="http://schemas.microsoft.com/office/drawing/2014/main" id="{FEC83EE8-D3E1-23D5-EDD2-003E5BD4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 strategic investor</a:t>
              </a:r>
            </a:p>
          </p:txBody>
        </p:sp>
      </p:grpSp>
      <p:sp>
        <p:nvSpPr>
          <p:cNvPr id="189" name="Line 204">
            <a:extLst>
              <a:ext uri="{FF2B5EF4-FFF2-40B4-BE49-F238E27FC236}">
                <a16:creationId xmlns:a16="http://schemas.microsoft.com/office/drawing/2014/main" id="{AF5B2512-D24A-D97C-CD9C-A2816FC74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1190" y="2947595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192" name="Obrázek 191">
            <a:extLst>
              <a:ext uri="{FF2B5EF4-FFF2-40B4-BE49-F238E27FC236}">
                <a16:creationId xmlns:a16="http://schemas.microsoft.com/office/drawing/2014/main" id="{4BE28FBB-0A56-A31F-A083-C8D5D03B80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9088" y="1445479"/>
            <a:ext cx="923657" cy="199316"/>
          </a:xfrm>
          <a:prstGeom prst="rect">
            <a:avLst/>
          </a:prstGeom>
        </p:spPr>
      </p:pic>
      <p:grpSp>
        <p:nvGrpSpPr>
          <p:cNvPr id="193" name="Skupina 192">
            <a:extLst>
              <a:ext uri="{FF2B5EF4-FFF2-40B4-BE49-F238E27FC236}">
                <a16:creationId xmlns:a16="http://schemas.microsoft.com/office/drawing/2014/main" id="{0F6FE167-A86F-5B7B-90DB-BB6E081082E2}"/>
              </a:ext>
            </a:extLst>
          </p:cNvPr>
          <p:cNvGrpSpPr/>
          <p:nvPr/>
        </p:nvGrpSpPr>
        <p:grpSpPr>
          <a:xfrm>
            <a:off x="720901" y="3710528"/>
            <a:ext cx="1869290" cy="2331415"/>
            <a:chOff x="484288" y="1039091"/>
            <a:chExt cx="1843274" cy="2372371"/>
          </a:xfrm>
        </p:grpSpPr>
        <p:grpSp>
          <p:nvGrpSpPr>
            <p:cNvPr id="194" name="Skupina 193">
              <a:extLst>
                <a:ext uri="{FF2B5EF4-FFF2-40B4-BE49-F238E27FC236}">
                  <a16:creationId xmlns:a16="http://schemas.microsoft.com/office/drawing/2014/main" id="{108FC599-DB29-F2C1-F697-77F1E18ADCC4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200" name="Obdélník 199">
                <a:extLst>
                  <a:ext uri="{FF2B5EF4-FFF2-40B4-BE49-F238E27FC236}">
                    <a16:creationId xmlns:a16="http://schemas.microsoft.com/office/drawing/2014/main" id="{28B0F515-E74E-3E59-6162-946CA5090467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01" name="Rectangle 210">
                <a:extLst>
                  <a:ext uri="{FF2B5EF4-FFF2-40B4-BE49-F238E27FC236}">
                    <a16:creationId xmlns:a16="http://schemas.microsoft.com/office/drawing/2014/main" id="{A630F725-EF68-030E-DEDB-777AED73A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703455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Engineering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202" name="Rectangle 203">
                <a:extLst>
                  <a:ext uri="{FF2B5EF4-FFF2-40B4-BE49-F238E27FC236}">
                    <a16:creationId xmlns:a16="http://schemas.microsoft.com/office/drawing/2014/main" id="{18E754EE-B17A-1ACC-FCE1-9609795A2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195" name="Line 204">
              <a:extLst>
                <a:ext uri="{FF2B5EF4-FFF2-40B4-BE49-F238E27FC236}">
                  <a16:creationId xmlns:a16="http://schemas.microsoft.com/office/drawing/2014/main" id="{979912AD-8F60-72CA-3BFC-845A529C6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6" name="Line 204">
              <a:extLst>
                <a:ext uri="{FF2B5EF4-FFF2-40B4-BE49-F238E27FC236}">
                  <a16:creationId xmlns:a16="http://schemas.microsoft.com/office/drawing/2014/main" id="{BE79973B-8622-23FF-608B-EAE54E208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7" name="Line 204">
              <a:extLst>
                <a:ext uri="{FF2B5EF4-FFF2-40B4-BE49-F238E27FC236}">
                  <a16:creationId xmlns:a16="http://schemas.microsoft.com/office/drawing/2014/main" id="{C48FBADA-D094-ABA1-F0F2-A1EDC8CD5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8" name="Rectangle 210">
              <a:extLst>
                <a:ext uri="{FF2B5EF4-FFF2-40B4-BE49-F238E27FC236}">
                  <a16:creationId xmlns:a16="http://schemas.microsoft.com/office/drawing/2014/main" id="{10AE69D4-C929-60D5-04FA-566B61AFF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23827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pt-BR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E&amp;I Contractor in ME Energy Sector</a:t>
              </a: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199" name="Rectangle 210">
              <a:extLst>
                <a:ext uri="{FF2B5EF4-FFF2-40B4-BE49-F238E27FC236}">
                  <a16:creationId xmlns:a16="http://schemas.microsoft.com/office/drawing/2014/main" id="{C27330CC-38B6-9C50-7236-28C2775A9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Ghobash</a:t>
              </a:r>
              <a:endPara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</p:grpSp>
      <p:sp>
        <p:nvSpPr>
          <p:cNvPr id="203" name="Line 204">
            <a:extLst>
              <a:ext uri="{FF2B5EF4-FFF2-40B4-BE49-F238E27FC236}">
                <a16:creationId xmlns:a16="http://schemas.microsoft.com/office/drawing/2014/main" id="{6CA5A165-FF79-C882-6BF7-D31787565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4393" y="5608279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206" name="Skupina 205">
            <a:extLst>
              <a:ext uri="{FF2B5EF4-FFF2-40B4-BE49-F238E27FC236}">
                <a16:creationId xmlns:a16="http://schemas.microsoft.com/office/drawing/2014/main" id="{C20C3AD2-4692-86E0-4FAA-A62BBE94EA8E}"/>
              </a:ext>
            </a:extLst>
          </p:cNvPr>
          <p:cNvGrpSpPr/>
          <p:nvPr/>
        </p:nvGrpSpPr>
        <p:grpSpPr>
          <a:xfrm>
            <a:off x="2965142" y="3714340"/>
            <a:ext cx="1869291" cy="2331415"/>
            <a:chOff x="484289" y="1039091"/>
            <a:chExt cx="1843275" cy="2372371"/>
          </a:xfrm>
        </p:grpSpPr>
        <p:grpSp>
          <p:nvGrpSpPr>
            <p:cNvPr id="207" name="Skupina 206">
              <a:extLst>
                <a:ext uri="{FF2B5EF4-FFF2-40B4-BE49-F238E27FC236}">
                  <a16:creationId xmlns:a16="http://schemas.microsoft.com/office/drawing/2014/main" id="{D5F7BF3F-66FA-282D-546E-2617495A86FA}"/>
                </a:ext>
              </a:extLst>
            </p:cNvPr>
            <p:cNvGrpSpPr/>
            <p:nvPr/>
          </p:nvGrpSpPr>
          <p:grpSpPr>
            <a:xfrm>
              <a:off x="484289" y="1039091"/>
              <a:ext cx="1843275" cy="2372371"/>
              <a:chOff x="752453" y="1405518"/>
              <a:chExt cx="1994374" cy="4128116"/>
            </a:xfrm>
          </p:grpSpPr>
          <p:sp>
            <p:nvSpPr>
              <p:cNvPr id="214" name="Obdélník 213">
                <a:extLst>
                  <a:ext uri="{FF2B5EF4-FFF2-40B4-BE49-F238E27FC236}">
                    <a16:creationId xmlns:a16="http://schemas.microsoft.com/office/drawing/2014/main" id="{425C80EE-224E-48F3-173C-0EDB7303BAAE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15" name="Rectangle 203">
                <a:extLst>
                  <a:ext uri="{FF2B5EF4-FFF2-40B4-BE49-F238E27FC236}">
                    <a16:creationId xmlns:a16="http://schemas.microsoft.com/office/drawing/2014/main" id="{28B6B113-A592-60AB-706C-B6521540A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2017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08" name="Line 204">
              <a:extLst>
                <a:ext uri="{FF2B5EF4-FFF2-40B4-BE49-F238E27FC236}">
                  <a16:creationId xmlns:a16="http://schemas.microsoft.com/office/drawing/2014/main" id="{80163361-4381-ACFE-B6C3-B2F514364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5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09" name="Line 204">
              <a:extLst>
                <a:ext uri="{FF2B5EF4-FFF2-40B4-BE49-F238E27FC236}">
                  <a16:creationId xmlns:a16="http://schemas.microsoft.com/office/drawing/2014/main" id="{EECCA954-559E-1066-FE37-45EE92B79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053847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0" name="Line 204">
              <a:extLst>
                <a:ext uri="{FF2B5EF4-FFF2-40B4-BE49-F238E27FC236}">
                  <a16:creationId xmlns:a16="http://schemas.microsoft.com/office/drawing/2014/main" id="{DF71EF10-EA31-15DE-0B13-5C5826CB8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621436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1" name="Line 204">
              <a:extLst>
                <a:ext uri="{FF2B5EF4-FFF2-40B4-BE49-F238E27FC236}">
                  <a16:creationId xmlns:a16="http://schemas.microsoft.com/office/drawing/2014/main" id="{EFE6EAB8-BCCB-8699-31E9-44B6C0ADE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304" y="2939533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2" name="Rectangle 210">
              <a:extLst>
                <a:ext uri="{FF2B5EF4-FFF2-40B4-BE49-F238E27FC236}">
                  <a16:creationId xmlns:a16="http://schemas.microsoft.com/office/drawing/2014/main" id="{6C0F9CA5-7D3E-8F3F-2D89-1B51CECC6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0" y="2186595"/>
              <a:ext cx="1770482" cy="30206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Developer and producer of robotic machines and </a:t>
              </a:r>
              <a:r>
                <a:rPr lang="en-US" sz="700" dirty="0" err="1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equipments</a:t>
              </a:r>
              <a:endParaRPr lang="en-GB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13" name="Rectangle 210">
              <a:extLst>
                <a:ext uri="{FF2B5EF4-FFF2-40B4-BE49-F238E27FC236}">
                  <a16:creationId xmlns:a16="http://schemas.microsoft.com/office/drawing/2014/main" id="{D98EAA4C-1E9E-0488-317E-1051D61D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78" y="2693853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Sold to Tarpan Group</a:t>
              </a:r>
            </a:p>
          </p:txBody>
        </p:sp>
      </p:grpSp>
      <p:sp>
        <p:nvSpPr>
          <p:cNvPr id="217" name="Rectangle 210">
            <a:extLst>
              <a:ext uri="{FF2B5EF4-FFF2-40B4-BE49-F238E27FC236}">
                <a16:creationId xmlns:a16="http://schemas.microsoft.com/office/drawing/2014/main" id="{DA6BBFD3-EA42-2C16-784F-EFDB3F47D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399" y="4454142"/>
            <a:ext cx="1795471" cy="18912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lIns="82055" tIns="40307" rIns="179547" bIns="40307">
            <a:spAutoFit/>
          </a:bodyPr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2839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latin typeface="Museo Sans 700" panose="02000000000000000000" pitchFamily="50" charset="-18"/>
                <a:cs typeface="Arial" pitchFamily="34" charset="0"/>
              </a:rPr>
              <a:t>Industrial automation</a:t>
            </a:r>
            <a:endParaRPr lang="en-GB" sz="700" dirty="0">
              <a:solidFill>
                <a:schemeClr val="tx1">
                  <a:lumMod val="75000"/>
                </a:schemeClr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219" name="Skupina 218">
            <a:extLst>
              <a:ext uri="{FF2B5EF4-FFF2-40B4-BE49-F238E27FC236}">
                <a16:creationId xmlns:a16="http://schemas.microsoft.com/office/drawing/2014/main" id="{B343B495-A456-C658-DB9F-65D6AC27F4D8}"/>
              </a:ext>
            </a:extLst>
          </p:cNvPr>
          <p:cNvGrpSpPr/>
          <p:nvPr/>
        </p:nvGrpSpPr>
        <p:grpSpPr>
          <a:xfrm>
            <a:off x="5195476" y="3718114"/>
            <a:ext cx="1869290" cy="2331415"/>
            <a:chOff x="484288" y="1039091"/>
            <a:chExt cx="1843274" cy="2372371"/>
          </a:xfrm>
        </p:grpSpPr>
        <p:grpSp>
          <p:nvGrpSpPr>
            <p:cNvPr id="220" name="Skupina 219">
              <a:extLst>
                <a:ext uri="{FF2B5EF4-FFF2-40B4-BE49-F238E27FC236}">
                  <a16:creationId xmlns:a16="http://schemas.microsoft.com/office/drawing/2014/main" id="{231C0153-8C27-6AF5-650F-E16EB2F4700B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226" name="Obdélník 225">
                <a:extLst>
                  <a:ext uri="{FF2B5EF4-FFF2-40B4-BE49-F238E27FC236}">
                    <a16:creationId xmlns:a16="http://schemas.microsoft.com/office/drawing/2014/main" id="{676DF678-A2C2-4EFC-5E25-E0BFCEFFA415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27" name="Rectangle 210">
                <a:extLst>
                  <a:ext uri="{FF2B5EF4-FFF2-40B4-BE49-F238E27FC236}">
                    <a16:creationId xmlns:a16="http://schemas.microsoft.com/office/drawing/2014/main" id="{BED4FEB2-508E-ED2D-2746-C20324B6E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701" y="2732893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Investment holding</a:t>
                </a:r>
              </a:p>
            </p:txBody>
          </p:sp>
          <p:sp>
            <p:nvSpPr>
              <p:cNvPr id="228" name="Rectangle 203">
                <a:extLst>
                  <a:ext uri="{FF2B5EF4-FFF2-40B4-BE49-F238E27FC236}">
                    <a16:creationId xmlns:a16="http://schemas.microsoft.com/office/drawing/2014/main" id="{DDB60643-0D3C-AAEF-EB56-E001B12FE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2016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21" name="Line 204">
              <a:extLst>
                <a:ext uri="{FF2B5EF4-FFF2-40B4-BE49-F238E27FC236}">
                  <a16:creationId xmlns:a16="http://schemas.microsoft.com/office/drawing/2014/main" id="{8D5841CC-D47E-9FF5-2CE0-4C8F4BC5D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2" name="Line 204">
              <a:extLst>
                <a:ext uri="{FF2B5EF4-FFF2-40B4-BE49-F238E27FC236}">
                  <a16:creationId xmlns:a16="http://schemas.microsoft.com/office/drawing/2014/main" id="{236D4EB5-F3E4-E91F-9D71-F97A5C111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10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3" name="Line 204">
              <a:extLst>
                <a:ext uri="{FF2B5EF4-FFF2-40B4-BE49-F238E27FC236}">
                  <a16:creationId xmlns:a16="http://schemas.microsoft.com/office/drawing/2014/main" id="{193082AD-7F3C-1B1D-C714-B4200583B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09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24" name="Rectangle 210">
              <a:extLst>
                <a:ext uri="{FF2B5EF4-FFF2-40B4-BE49-F238E27FC236}">
                  <a16:creationId xmlns:a16="http://schemas.microsoft.com/office/drawing/2014/main" id="{6145C995-7FCC-7EFE-721C-E9640FF72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76" y="2145229"/>
              <a:ext cx="1770482" cy="41167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Producer of air ventilation equipment and welded steel constructions</a:t>
              </a:r>
            </a:p>
          </p:txBody>
        </p:sp>
        <p:sp>
          <p:nvSpPr>
            <p:cNvPr id="225" name="Rectangle 210">
              <a:extLst>
                <a:ext uri="{FF2B5EF4-FFF2-40B4-BE49-F238E27FC236}">
                  <a16:creationId xmlns:a16="http://schemas.microsoft.com/office/drawing/2014/main" id="{44ECFB8E-D9BE-A83D-198B-51B740A8F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Company acquired</a:t>
              </a:r>
            </a:p>
          </p:txBody>
        </p:sp>
      </p:grpSp>
      <p:sp>
        <p:nvSpPr>
          <p:cNvPr id="230" name="Line 204">
            <a:extLst>
              <a:ext uri="{FF2B5EF4-FFF2-40B4-BE49-F238E27FC236}">
                <a16:creationId xmlns:a16="http://schemas.microsoft.com/office/drawing/2014/main" id="{93992F6E-D95C-B37E-7BE6-6C478531A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342" y="5615865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232" name="Skupina 231">
            <a:extLst>
              <a:ext uri="{FF2B5EF4-FFF2-40B4-BE49-F238E27FC236}">
                <a16:creationId xmlns:a16="http://schemas.microsoft.com/office/drawing/2014/main" id="{633D0167-7267-9600-1D22-C525CDBCE4D6}"/>
              </a:ext>
            </a:extLst>
          </p:cNvPr>
          <p:cNvGrpSpPr/>
          <p:nvPr/>
        </p:nvGrpSpPr>
        <p:grpSpPr>
          <a:xfrm>
            <a:off x="7431993" y="3722155"/>
            <a:ext cx="1869290" cy="2331415"/>
            <a:chOff x="484288" y="1039091"/>
            <a:chExt cx="1843274" cy="2372371"/>
          </a:xfrm>
        </p:grpSpPr>
        <p:grpSp>
          <p:nvGrpSpPr>
            <p:cNvPr id="233" name="Skupina 232">
              <a:extLst>
                <a:ext uri="{FF2B5EF4-FFF2-40B4-BE49-F238E27FC236}">
                  <a16:creationId xmlns:a16="http://schemas.microsoft.com/office/drawing/2014/main" id="{6B1EAACF-6E7E-ACCF-6360-47DF15CFE30E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239" name="Obdélník 238">
                <a:extLst>
                  <a:ext uri="{FF2B5EF4-FFF2-40B4-BE49-F238E27FC236}">
                    <a16:creationId xmlns:a16="http://schemas.microsoft.com/office/drawing/2014/main" id="{A9AE6B42-D597-5DB9-8306-F001F775A5B4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40" name="Rectangle 210">
                <a:extLst>
                  <a:ext uri="{FF2B5EF4-FFF2-40B4-BE49-F238E27FC236}">
                    <a16:creationId xmlns:a16="http://schemas.microsoft.com/office/drawing/2014/main" id="{8F3A3FC2-BEEF-5489-E871-D4D5BF340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732893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Industrial property Development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241" name="Rectangle 203">
                <a:extLst>
                  <a:ext uri="{FF2B5EF4-FFF2-40B4-BE49-F238E27FC236}">
                    <a16:creationId xmlns:a16="http://schemas.microsoft.com/office/drawing/2014/main" id="{4E82F015-680A-2EE8-7B87-100E779C0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2016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34" name="Line 204">
              <a:extLst>
                <a:ext uri="{FF2B5EF4-FFF2-40B4-BE49-F238E27FC236}">
                  <a16:creationId xmlns:a16="http://schemas.microsoft.com/office/drawing/2014/main" id="{10CAB59A-FB7E-E227-9077-1DBC199A8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5" name="Line 204">
              <a:extLst>
                <a:ext uri="{FF2B5EF4-FFF2-40B4-BE49-F238E27FC236}">
                  <a16:creationId xmlns:a16="http://schemas.microsoft.com/office/drawing/2014/main" id="{9AB878A2-1592-FFCD-8A54-0C2D96169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10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6" name="Line 204">
              <a:extLst>
                <a:ext uri="{FF2B5EF4-FFF2-40B4-BE49-F238E27FC236}">
                  <a16:creationId xmlns:a16="http://schemas.microsoft.com/office/drawing/2014/main" id="{C8DC3534-1A84-D863-74FC-78BF6BB7A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09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37" name="Rectangle 210">
              <a:extLst>
                <a:ext uri="{FF2B5EF4-FFF2-40B4-BE49-F238E27FC236}">
                  <a16:creationId xmlns:a16="http://schemas.microsoft.com/office/drawing/2014/main" id="{67A06937-06FD-D06E-68F4-9AC84AD0C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4" y="2263651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Financing of the industrial property</a:t>
              </a:r>
            </a:p>
          </p:txBody>
        </p:sp>
        <p:sp>
          <p:nvSpPr>
            <p:cNvPr id="238" name="Rectangle 210">
              <a:extLst>
                <a:ext uri="{FF2B5EF4-FFF2-40B4-BE49-F238E27FC236}">
                  <a16:creationId xmlns:a16="http://schemas.microsoft.com/office/drawing/2014/main" id="{B0215F45-F00A-3EF7-671C-60B607173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Real estate financing provided by</a:t>
              </a:r>
            </a:p>
          </p:txBody>
        </p:sp>
      </p:grpSp>
      <p:sp>
        <p:nvSpPr>
          <p:cNvPr id="242" name="Line 204">
            <a:extLst>
              <a:ext uri="{FF2B5EF4-FFF2-40B4-BE49-F238E27FC236}">
                <a16:creationId xmlns:a16="http://schemas.microsoft.com/office/drawing/2014/main" id="{FA82FB9A-F736-B1B1-C357-546E5C1FD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859" y="5619906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grpSp>
        <p:nvGrpSpPr>
          <p:cNvPr id="245" name="Skupina 244">
            <a:extLst>
              <a:ext uri="{FF2B5EF4-FFF2-40B4-BE49-F238E27FC236}">
                <a16:creationId xmlns:a16="http://schemas.microsoft.com/office/drawing/2014/main" id="{57EBAA32-76F0-2879-CFEB-1503B29221A5}"/>
              </a:ext>
            </a:extLst>
          </p:cNvPr>
          <p:cNvGrpSpPr/>
          <p:nvPr/>
        </p:nvGrpSpPr>
        <p:grpSpPr>
          <a:xfrm>
            <a:off x="9711618" y="3745184"/>
            <a:ext cx="1869290" cy="2331415"/>
            <a:chOff x="484288" y="1039091"/>
            <a:chExt cx="1843274" cy="2372371"/>
          </a:xfrm>
        </p:grpSpPr>
        <p:grpSp>
          <p:nvGrpSpPr>
            <p:cNvPr id="246" name="Skupina 245">
              <a:extLst>
                <a:ext uri="{FF2B5EF4-FFF2-40B4-BE49-F238E27FC236}">
                  <a16:creationId xmlns:a16="http://schemas.microsoft.com/office/drawing/2014/main" id="{1BB63CA4-1BD2-D05E-A08B-E6C399515E84}"/>
                </a:ext>
              </a:extLst>
            </p:cNvPr>
            <p:cNvGrpSpPr/>
            <p:nvPr/>
          </p:nvGrpSpPr>
          <p:grpSpPr>
            <a:xfrm>
              <a:off x="484288" y="1039091"/>
              <a:ext cx="1843274" cy="2372371"/>
              <a:chOff x="752453" y="1405518"/>
              <a:chExt cx="1994374" cy="4128116"/>
            </a:xfrm>
          </p:grpSpPr>
          <p:sp>
            <p:nvSpPr>
              <p:cNvPr id="252" name="Obdélník 251">
                <a:extLst>
                  <a:ext uri="{FF2B5EF4-FFF2-40B4-BE49-F238E27FC236}">
                    <a16:creationId xmlns:a16="http://schemas.microsoft.com/office/drawing/2014/main" id="{C8606043-6ADB-9E23-01B5-7B9C6E53C8E4}"/>
                  </a:ext>
                </a:extLst>
              </p:cNvPr>
              <p:cNvSpPr/>
              <p:nvPr/>
            </p:nvSpPr>
            <p:spPr>
              <a:xfrm>
                <a:off x="752453" y="1405518"/>
                <a:ext cx="1994374" cy="4128116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lumMod val="40000"/>
                    <a:lumOff val="60000"/>
                    <a:alpha val="40000"/>
                  </a:scheme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sp>
            <p:nvSpPr>
              <p:cNvPr id="253" name="Rectangle 210">
                <a:extLst>
                  <a:ext uri="{FF2B5EF4-FFF2-40B4-BE49-F238E27FC236}">
                    <a16:creationId xmlns:a16="http://schemas.microsoft.com/office/drawing/2014/main" id="{893A6DDE-9134-CF8E-F91B-884A64FEA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32" y="2732893"/>
                <a:ext cx="1915614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2839" eaLnBrk="0" hangingPunct="0">
                  <a:defRPr/>
                </a:pPr>
                <a:r>
                  <a:rPr lang="en-US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Engineering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  <p:sp>
            <p:nvSpPr>
              <p:cNvPr id="254" name="Rectangle 203">
                <a:extLst>
                  <a:ext uri="{FF2B5EF4-FFF2-40B4-BE49-F238E27FC236}">
                    <a16:creationId xmlns:a16="http://schemas.microsoft.com/office/drawing/2014/main" id="{097222ED-DB74-B7B6-FD5F-49BDBC4DD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72" y="1515213"/>
                <a:ext cx="678186" cy="334870"/>
              </a:xfrm>
              <a:prstGeom prst="rect">
                <a:avLst/>
              </a:prstGeom>
              <a:noFill/>
              <a:ln w="38100" cmpd="dbl" algn="ctr">
                <a:noFill/>
                <a:miter lim="800000"/>
                <a:headEnd/>
                <a:tailEnd/>
              </a:ln>
            </p:spPr>
            <p:txBody>
              <a:bodyPr wrap="square" lIns="82055" tIns="40307" rIns="179547" bIns="40307">
                <a:spAutoFit/>
              </a:bodyPr>
              <a:lstStyle>
                <a:defPPr>
                  <a:defRPr lang="nl-NL"/>
                </a:defPPr>
                <a:lvl1pPr marL="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52143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1844" indent="-241844" algn="ctr" defTabSz="472839">
                  <a:defRPr/>
                </a:pPr>
                <a:r>
                  <a:rPr lang="en-GB" sz="700" i="1" dirty="0">
                    <a:solidFill>
                      <a:srgbClr val="86817D"/>
                    </a:solidFill>
                    <a:latin typeface="Museo Sans 700" panose="02000000000000000000" pitchFamily="50" charset="-18"/>
                  </a:rPr>
                  <a:t> </a:t>
                </a:r>
                <a:r>
                  <a:rPr lang="cs-CZ" sz="700" dirty="0">
                    <a:solidFill>
                      <a:schemeClr val="tx1">
                        <a:lumMod val="75000"/>
                      </a:schemeClr>
                    </a:solidFill>
                    <a:latin typeface="Museo Sans 700" panose="02000000000000000000" pitchFamily="50" charset="-18"/>
                    <a:cs typeface="Arial" pitchFamily="34" charset="0"/>
                  </a:rPr>
                  <a:t>2016</a:t>
                </a:r>
                <a:endParaRPr lang="en-GB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endParaRPr>
              </a:p>
            </p:txBody>
          </p:sp>
        </p:grpSp>
        <p:sp>
          <p:nvSpPr>
            <p:cNvPr id="247" name="Line 204">
              <a:extLst>
                <a:ext uri="{FF2B5EF4-FFF2-40B4-BE49-F238E27FC236}">
                  <a16:creationId xmlns:a16="http://schemas.microsoft.com/office/drawing/2014/main" id="{D949A990-58FE-9B42-43C0-9A0DF384A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13" y="1327291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8" name="Line 204">
              <a:extLst>
                <a:ext uri="{FF2B5EF4-FFF2-40B4-BE49-F238E27FC236}">
                  <a16:creationId xmlns:a16="http://schemas.microsoft.com/office/drawing/2014/main" id="{EBAD7C83-0580-225E-3827-523FFE774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10" y="2064685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49" name="Line 204">
              <a:extLst>
                <a:ext uri="{FF2B5EF4-FFF2-40B4-BE49-F238E27FC236}">
                  <a16:creationId xmlns:a16="http://schemas.microsoft.com/office/drawing/2014/main" id="{00237734-DD43-7DB8-41E7-A5564096A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09" y="2618090"/>
              <a:ext cx="1067241" cy="0"/>
            </a:xfrm>
            <a:prstGeom prst="line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82055" tIns="40307" rIns="179547" bIns="40307" anchor="ctr"/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72839">
                <a:defRPr/>
              </a:pPr>
              <a:endParaRPr lang="en-GB" sz="700" dirty="0">
                <a:solidFill>
                  <a:srgbClr val="86817D"/>
                </a:solidFill>
                <a:latin typeface="Museo Sans 700" panose="02000000000000000000" pitchFamily="50" charset="-18"/>
                <a:cs typeface="Arial" pitchFamily="34" charset="0"/>
              </a:endParaRPr>
            </a:p>
          </p:txBody>
        </p:sp>
        <p:sp>
          <p:nvSpPr>
            <p:cNvPr id="250" name="Rectangle 210">
              <a:extLst>
                <a:ext uri="{FF2B5EF4-FFF2-40B4-BE49-F238E27FC236}">
                  <a16:creationId xmlns:a16="http://schemas.microsoft.com/office/drawing/2014/main" id="{14B65708-D36A-F368-8A99-6DC776FA1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74" y="2246737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Industrial property Development</a:t>
              </a:r>
            </a:p>
          </p:txBody>
        </p:sp>
        <p:sp>
          <p:nvSpPr>
            <p:cNvPr id="251" name="Rectangle 210">
              <a:extLst>
                <a:ext uri="{FF2B5EF4-FFF2-40B4-BE49-F238E27FC236}">
                  <a16:creationId xmlns:a16="http://schemas.microsoft.com/office/drawing/2014/main" id="{DBEBCA05-B7C4-8630-91BF-5F1E936AD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0" y="2695939"/>
              <a:ext cx="1770482" cy="192445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square" lIns="82055" tIns="40307" rIns="179547" bIns="40307">
              <a:spAutoFit/>
            </a:bodyPr>
            <a:lstStyle>
              <a:defPPr>
                <a:defRPr lang="nl-NL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2839" eaLnBrk="0" hangingPunct="0">
                <a:defRPr/>
              </a:pPr>
              <a:r>
                <a:rPr lang="en-US" sz="700" dirty="0">
                  <a:solidFill>
                    <a:schemeClr val="tx1">
                      <a:lumMod val="75000"/>
                    </a:schemeClr>
                  </a:solidFill>
                  <a:latin typeface="Museo Sans 700" panose="02000000000000000000" pitchFamily="50" charset="-18"/>
                  <a:cs typeface="Arial" pitchFamily="34" charset="0"/>
                </a:rPr>
                <a:t>Acquisition of the industrial property</a:t>
              </a:r>
            </a:p>
          </p:txBody>
        </p:sp>
      </p:grpSp>
      <p:sp>
        <p:nvSpPr>
          <p:cNvPr id="255" name="Line 204">
            <a:extLst>
              <a:ext uri="{FF2B5EF4-FFF2-40B4-BE49-F238E27FC236}">
                <a16:creationId xmlns:a16="http://schemas.microsoft.com/office/drawing/2014/main" id="{EA70A88E-B4C5-07FE-688E-D6EC1EB975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8484" y="5642935"/>
            <a:ext cx="1082304" cy="0"/>
          </a:xfrm>
          <a:prstGeom prst="line">
            <a:avLst/>
          </a:prstGeom>
          <a:noFill/>
          <a:ln w="63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82055" tIns="40307" rIns="179547" bIns="40307" anchor="ctr"/>
          <a:lstStyle>
            <a:defPPr>
              <a:defRPr lang="nl-NL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>
              <a:defRPr/>
            </a:pPr>
            <a:endParaRPr lang="en-GB" sz="700" dirty="0">
              <a:solidFill>
                <a:srgbClr val="86817D"/>
              </a:solidFill>
              <a:latin typeface="Museo Sans 700" panose="02000000000000000000" pitchFamily="50" charset="-18"/>
              <a:cs typeface="Arial" pitchFamily="34" charset="0"/>
            </a:endParaRPr>
          </a:p>
        </p:txBody>
      </p:sp>
      <p:pic>
        <p:nvPicPr>
          <p:cNvPr id="257" name="Obrázek 256">
            <a:extLst>
              <a:ext uri="{FF2B5EF4-FFF2-40B4-BE49-F238E27FC236}">
                <a16:creationId xmlns:a16="http://schemas.microsoft.com/office/drawing/2014/main" id="{CE65730B-9D61-3549-BD48-2E394FA5C9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2137" y="4074631"/>
            <a:ext cx="573069" cy="317793"/>
          </a:xfrm>
          <a:prstGeom prst="rect">
            <a:avLst/>
          </a:prstGeom>
        </p:spPr>
      </p:pic>
      <p:pic>
        <p:nvPicPr>
          <p:cNvPr id="258" name="Obrázek 257">
            <a:extLst>
              <a:ext uri="{FF2B5EF4-FFF2-40B4-BE49-F238E27FC236}">
                <a16:creationId xmlns:a16="http://schemas.microsoft.com/office/drawing/2014/main" id="{F0CAAA49-7A78-A29E-937C-5D3322179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232" y="5728355"/>
            <a:ext cx="899534" cy="170239"/>
          </a:xfrm>
          <a:prstGeom prst="rect">
            <a:avLst/>
          </a:prstGeom>
        </p:spPr>
      </p:pic>
      <p:pic>
        <p:nvPicPr>
          <p:cNvPr id="259" name="Obrázek 258">
            <a:extLst>
              <a:ext uri="{FF2B5EF4-FFF2-40B4-BE49-F238E27FC236}">
                <a16:creationId xmlns:a16="http://schemas.microsoft.com/office/drawing/2014/main" id="{4FFF04D7-147F-CA18-109A-92D160CC2BE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857" y="4110109"/>
            <a:ext cx="662049" cy="307290"/>
          </a:xfrm>
          <a:prstGeom prst="rect">
            <a:avLst/>
          </a:prstGeom>
        </p:spPr>
      </p:pic>
      <p:pic>
        <p:nvPicPr>
          <p:cNvPr id="260" name="Obrázek 259">
            <a:extLst>
              <a:ext uri="{FF2B5EF4-FFF2-40B4-BE49-F238E27FC236}">
                <a16:creationId xmlns:a16="http://schemas.microsoft.com/office/drawing/2014/main" id="{B912F99D-FEAF-37F6-E753-067FF41C6BF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810" y="5660446"/>
            <a:ext cx="230142" cy="286238"/>
          </a:xfrm>
          <a:prstGeom prst="rect">
            <a:avLst/>
          </a:prstGeom>
        </p:spPr>
      </p:pic>
      <p:pic>
        <p:nvPicPr>
          <p:cNvPr id="262" name="Obrázek 261">
            <a:extLst>
              <a:ext uri="{FF2B5EF4-FFF2-40B4-BE49-F238E27FC236}">
                <a16:creationId xmlns:a16="http://schemas.microsoft.com/office/drawing/2014/main" id="{B8F5B825-2C84-55B5-85DD-B20206F759E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234" y="5741777"/>
            <a:ext cx="695532" cy="176733"/>
          </a:xfrm>
          <a:prstGeom prst="rect">
            <a:avLst/>
          </a:prstGeom>
        </p:spPr>
      </p:pic>
      <p:pic>
        <p:nvPicPr>
          <p:cNvPr id="263" name="Picture 23" descr="AML HOLDING, a.s.">
            <a:extLst>
              <a:ext uri="{FF2B5EF4-FFF2-40B4-BE49-F238E27FC236}">
                <a16:creationId xmlns:a16="http://schemas.microsoft.com/office/drawing/2014/main" id="{51E9D0F8-A5ED-8E38-9E2A-092BCD50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87217" y="4138105"/>
            <a:ext cx="617566" cy="272075"/>
          </a:xfrm>
          <a:prstGeom prst="rect">
            <a:avLst/>
          </a:prstGeom>
          <a:noFill/>
        </p:spPr>
      </p:pic>
      <p:pic>
        <p:nvPicPr>
          <p:cNvPr id="264" name="Obrázek 263" descr="C:\Users\Michal Černý\AppData\Local\Microsoft\Windows\INetCache\Content.Word\ddgroup.jpg">
            <a:extLst>
              <a:ext uri="{FF2B5EF4-FFF2-40B4-BE49-F238E27FC236}">
                <a16:creationId xmlns:a16="http://schemas.microsoft.com/office/drawing/2014/main" id="{B43ED27F-F902-4FB5-8424-2F58A416FE95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206" y="4091838"/>
            <a:ext cx="539609" cy="32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Obrázek 264">
            <a:extLst>
              <a:ext uri="{FF2B5EF4-FFF2-40B4-BE49-F238E27FC236}">
                <a16:creationId xmlns:a16="http://schemas.microsoft.com/office/drawing/2014/main" id="{6E4FE356-6FFE-83AB-4E46-6BAEBE68AF2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04" b="37366"/>
          <a:stretch/>
        </p:blipFill>
        <p:spPr>
          <a:xfrm>
            <a:off x="7975938" y="5684411"/>
            <a:ext cx="793558" cy="238307"/>
          </a:xfrm>
          <a:prstGeom prst="rect">
            <a:avLst/>
          </a:prstGeom>
        </p:spPr>
      </p:pic>
      <p:pic>
        <p:nvPicPr>
          <p:cNvPr id="266" name="Obrázek 265" descr="C:\Users\Michal Černý\AppData\Local\Microsoft\Windows\INetCache\Content.Word\ddgroup.jpg">
            <a:extLst>
              <a:ext uri="{FF2B5EF4-FFF2-40B4-BE49-F238E27FC236}">
                <a16:creationId xmlns:a16="http://schemas.microsoft.com/office/drawing/2014/main" id="{267DE974-D2F5-2E39-CD3C-36815623637E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1518" y="4111186"/>
            <a:ext cx="539609" cy="32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1126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la">
      <a:dk1>
        <a:srgbClr val="2E334E"/>
      </a:dk1>
      <a:lt1>
        <a:sysClr val="window" lastClr="FFFFFF"/>
      </a:lt1>
      <a:dk2>
        <a:srgbClr val="24787A"/>
      </a:dk2>
      <a:lt2>
        <a:srgbClr val="FFFFFF"/>
      </a:lt2>
      <a:accent1>
        <a:srgbClr val="25282A"/>
      </a:accent1>
      <a:accent2>
        <a:srgbClr val="7DD2D3"/>
      </a:accent2>
      <a:accent3>
        <a:srgbClr val="ABAEAB"/>
      </a:accent3>
      <a:accent4>
        <a:srgbClr val="EEF2F2"/>
      </a:accent4>
      <a:accent5>
        <a:srgbClr val="39A5A7"/>
      </a:accent5>
      <a:accent6>
        <a:srgbClr val="585C71"/>
      </a:accent6>
      <a:hlink>
        <a:srgbClr val="2E334E"/>
      </a:hlink>
      <a:folHlink>
        <a:srgbClr val="7DD2D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105A9080E8FE4489CF6000ABE24BE2" ma:contentTypeVersion="15" ma:contentTypeDescription="Vytvoří nový dokument" ma:contentTypeScope="" ma:versionID="18c5b755545e42245292a8476f108836">
  <xsd:schema xmlns:xsd="http://www.w3.org/2001/XMLSchema" xmlns:xs="http://www.w3.org/2001/XMLSchema" xmlns:p="http://schemas.microsoft.com/office/2006/metadata/properties" xmlns:ns2="cf3983a1-5532-4969-b139-f124dca5dc83" xmlns:ns3="885b5e1e-909d-449e-a403-187b4cfdde41" targetNamespace="http://schemas.microsoft.com/office/2006/metadata/properties" ma:root="true" ma:fieldsID="0c9399b60a7cfc5ee2317eea22d94d8c" ns2:_="" ns3:_="">
    <xsd:import namespace="cf3983a1-5532-4969-b139-f124dca5dc83"/>
    <xsd:import namespace="885b5e1e-909d-449e-a403-187b4cfdd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983a1-5532-4969-b139-f124dca5d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e63b8ea4-4844-4f0a-ba7b-1fcb368423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b5e1e-909d-449e-a403-187b4cfdde4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40bb4f1-dcef-4972-b083-11ee66965bef}" ma:internalName="TaxCatchAll" ma:showField="CatchAllData" ma:web="885b5e1e-909d-449e-a403-187b4cfdde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5b5e1e-909d-449e-a403-187b4cfdde41" xsi:nil="true"/>
    <lcf76f155ced4ddcb4097134ff3c332f xmlns="cf3983a1-5532-4969-b139-f124dca5dc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26D6B2-F3CD-411F-A8AA-216089E2287A}"/>
</file>

<file path=customXml/itemProps2.xml><?xml version="1.0" encoding="utf-8"?>
<ds:datastoreItem xmlns:ds="http://schemas.openxmlformats.org/officeDocument/2006/customXml" ds:itemID="{7E27A9B7-3848-4968-B1E9-323D1DEFEF42}"/>
</file>

<file path=customXml/itemProps3.xml><?xml version="1.0" encoding="utf-8"?>
<ds:datastoreItem xmlns:ds="http://schemas.openxmlformats.org/officeDocument/2006/customXml" ds:itemID="{BB29A302-2E5C-46EF-A53F-B92C0AA29295}"/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3145</Words>
  <Application>Microsoft Office PowerPoint</Application>
  <PresentationFormat>Širokoúhlá obrazovka</PresentationFormat>
  <Paragraphs>751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Museo Sans 300</vt:lpstr>
      <vt:lpstr>Museo Sans 700</vt:lpstr>
      <vt:lpstr>Motiv Office</vt:lpstr>
      <vt:lpstr>REFERENCE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Selected CLA Corporate Finance Transactions</vt:lpstr>
      <vt:lpstr>Contacts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Winterova Ivana</dc:creator>
  <cp:lastModifiedBy>Winterova Ivana</cp:lastModifiedBy>
  <cp:revision>13</cp:revision>
  <dcterms:created xsi:type="dcterms:W3CDTF">2025-05-25T14:18:42Z</dcterms:created>
  <dcterms:modified xsi:type="dcterms:W3CDTF">2025-06-02T10:42:01Z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0x010100B3105A9080E8FE4489CF6000ABE24BE2</vt:lpwstr>
  </property>
</Properties>
</file>